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375" r:id="rId3"/>
    <p:sldId id="372" r:id="rId4"/>
    <p:sldId id="366" r:id="rId5"/>
    <p:sldId id="288" r:id="rId6"/>
    <p:sldId id="374" r:id="rId7"/>
    <p:sldId id="311" r:id="rId8"/>
    <p:sldId id="310" r:id="rId9"/>
    <p:sldId id="358" r:id="rId10"/>
    <p:sldId id="303" r:id="rId11"/>
    <p:sldId id="313" r:id="rId12"/>
    <p:sldId id="314" r:id="rId13"/>
    <p:sldId id="297" r:id="rId14"/>
    <p:sldId id="304" r:id="rId15"/>
    <p:sldId id="307" r:id="rId16"/>
    <p:sldId id="281" r:id="rId17"/>
    <p:sldId id="373" r:id="rId18"/>
    <p:sldId id="284" r:id="rId19"/>
    <p:sldId id="285" r:id="rId20"/>
    <p:sldId id="370" r:id="rId21"/>
    <p:sldId id="309" r:id="rId22"/>
    <p:sldId id="356" r:id="rId23"/>
  </p:sldIdLst>
  <p:sldSz cx="12192000" cy="6858000"/>
  <p:notesSz cx="9926638" cy="6797675"/>
  <p:defaultTextStyle>
    <a:defPPr>
      <a:defRPr lang="zh-TW"/>
    </a:defPPr>
    <a:lvl1pPr marL="0" algn="l" defTabSz="1218952" rtl="0" eaLnBrk="1" latinLnBrk="0" hangingPunct="1">
      <a:defRPr sz="2400" kern="1200">
        <a:solidFill>
          <a:schemeClr val="tx1"/>
        </a:solidFill>
        <a:latin typeface="+mn-lt"/>
        <a:ea typeface="+mn-ea"/>
        <a:cs typeface="+mn-cs"/>
      </a:defRPr>
    </a:lvl1pPr>
    <a:lvl2pPr marL="609471" algn="l" defTabSz="1218952" rtl="0" eaLnBrk="1" latinLnBrk="0" hangingPunct="1">
      <a:defRPr sz="2400" kern="1200">
        <a:solidFill>
          <a:schemeClr val="tx1"/>
        </a:solidFill>
        <a:latin typeface="+mn-lt"/>
        <a:ea typeface="+mn-ea"/>
        <a:cs typeface="+mn-cs"/>
      </a:defRPr>
    </a:lvl2pPr>
    <a:lvl3pPr marL="1218952" algn="l" defTabSz="1218952" rtl="0" eaLnBrk="1" latinLnBrk="0" hangingPunct="1">
      <a:defRPr sz="2400" kern="1200">
        <a:solidFill>
          <a:schemeClr val="tx1"/>
        </a:solidFill>
        <a:latin typeface="+mn-lt"/>
        <a:ea typeface="+mn-ea"/>
        <a:cs typeface="+mn-cs"/>
      </a:defRPr>
    </a:lvl3pPr>
    <a:lvl4pPr marL="1828426" algn="l" defTabSz="1218952" rtl="0" eaLnBrk="1" latinLnBrk="0" hangingPunct="1">
      <a:defRPr sz="2400" kern="1200">
        <a:solidFill>
          <a:schemeClr val="tx1"/>
        </a:solidFill>
        <a:latin typeface="+mn-lt"/>
        <a:ea typeface="+mn-ea"/>
        <a:cs typeface="+mn-cs"/>
      </a:defRPr>
    </a:lvl4pPr>
    <a:lvl5pPr marL="2437906" algn="l" defTabSz="1218952" rtl="0" eaLnBrk="1" latinLnBrk="0" hangingPunct="1">
      <a:defRPr sz="2400" kern="1200">
        <a:solidFill>
          <a:schemeClr val="tx1"/>
        </a:solidFill>
        <a:latin typeface="+mn-lt"/>
        <a:ea typeface="+mn-ea"/>
        <a:cs typeface="+mn-cs"/>
      </a:defRPr>
    </a:lvl5pPr>
    <a:lvl6pPr marL="3047376" algn="l" defTabSz="1218952" rtl="0" eaLnBrk="1" latinLnBrk="0" hangingPunct="1">
      <a:defRPr sz="2400" kern="1200">
        <a:solidFill>
          <a:schemeClr val="tx1"/>
        </a:solidFill>
        <a:latin typeface="+mn-lt"/>
        <a:ea typeface="+mn-ea"/>
        <a:cs typeface="+mn-cs"/>
      </a:defRPr>
    </a:lvl6pPr>
    <a:lvl7pPr marL="3656847" algn="l" defTabSz="1218952" rtl="0" eaLnBrk="1" latinLnBrk="0" hangingPunct="1">
      <a:defRPr sz="2400" kern="1200">
        <a:solidFill>
          <a:schemeClr val="tx1"/>
        </a:solidFill>
        <a:latin typeface="+mn-lt"/>
        <a:ea typeface="+mn-ea"/>
        <a:cs typeface="+mn-cs"/>
      </a:defRPr>
    </a:lvl7pPr>
    <a:lvl8pPr marL="4266325" algn="l" defTabSz="1218952" rtl="0" eaLnBrk="1" latinLnBrk="0" hangingPunct="1">
      <a:defRPr sz="2400" kern="1200">
        <a:solidFill>
          <a:schemeClr val="tx1"/>
        </a:solidFill>
        <a:latin typeface="+mn-lt"/>
        <a:ea typeface="+mn-ea"/>
        <a:cs typeface="+mn-cs"/>
      </a:defRPr>
    </a:lvl8pPr>
    <a:lvl9pPr marL="4875801" algn="l" defTabSz="1218952"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65B8B"/>
    <a:srgbClr val="313E47"/>
    <a:srgbClr val="042B5A"/>
    <a:srgbClr val="2E6CB8"/>
    <a:srgbClr val="4A88D2"/>
    <a:srgbClr val="FED358"/>
    <a:srgbClr val="99BAE7"/>
    <a:srgbClr val="FF7575"/>
    <a:srgbClr val="FED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5"/>
    <p:restoredTop sz="91189" autoAdjust="0"/>
  </p:normalViewPr>
  <p:slideViewPr>
    <p:cSldViewPr>
      <p:cViewPr varScale="1">
        <p:scale>
          <a:sx n="80" d="100"/>
          <a:sy n="80" d="100"/>
        </p:scale>
        <p:origin x="792" y="53"/>
      </p:cViewPr>
      <p:guideLst>
        <p:guide orient="horz" pos="2160"/>
        <p:guide pos="3840"/>
        <p:guide orient="horz" pos="2880"/>
      </p:guideLst>
    </p:cSldViewPr>
  </p:slideViewPr>
  <p:notesTextViewPr>
    <p:cViewPr>
      <p:scale>
        <a:sx n="1" d="1"/>
        <a:sy n="1" d="1"/>
      </p:scale>
      <p:origin x="0" y="0"/>
    </p:cViewPr>
  </p:notesTextViewPr>
  <p:sorterViewPr>
    <p:cViewPr>
      <p:scale>
        <a:sx n="145" d="100"/>
        <a:sy n="145" d="100"/>
      </p:scale>
      <p:origin x="0" y="7152"/>
    </p:cViewPr>
  </p:sorterViewPr>
  <p:notesViewPr>
    <p:cSldViewPr>
      <p:cViewPr varScale="1">
        <p:scale>
          <a:sx n="217" d="100"/>
          <a:sy n="217" d="100"/>
        </p:scale>
        <p:origin x="1992"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625" cy="340265"/>
          </a:xfrm>
          <a:prstGeom prst="rect">
            <a:avLst/>
          </a:prstGeom>
        </p:spPr>
        <p:txBody>
          <a:bodyPr vert="horz" lIns="91440" tIns="45720" rIns="91440" bIns="45720" rtlCol="0"/>
          <a:lstStyle>
            <a:lvl1pPr algn="l">
              <a:defRPr sz="1200"/>
            </a:lvl1pPr>
          </a:lstStyle>
          <a:p>
            <a:endParaRPr lang="zh-TW" altLang="en-US" dirty="0">
              <a:latin typeface="Arial 標準體" charset="0"/>
              <a:ea typeface="Arial 標準體" charset="0"/>
            </a:endParaRPr>
          </a:p>
        </p:txBody>
      </p:sp>
      <p:sp>
        <p:nvSpPr>
          <p:cNvPr id="3" name="Date Placeholder 2"/>
          <p:cNvSpPr>
            <a:spLocks noGrp="1"/>
          </p:cNvSpPr>
          <p:nvPr>
            <p:ph type="dt" sz="quarter" idx="1"/>
          </p:nvPr>
        </p:nvSpPr>
        <p:spPr>
          <a:xfrm>
            <a:off x="5621697" y="1"/>
            <a:ext cx="4302625" cy="340265"/>
          </a:xfrm>
          <a:prstGeom prst="rect">
            <a:avLst/>
          </a:prstGeom>
        </p:spPr>
        <p:txBody>
          <a:bodyPr vert="horz" lIns="91440" tIns="45720" rIns="91440" bIns="45720" rtlCol="0"/>
          <a:lstStyle>
            <a:lvl1pPr algn="r">
              <a:defRPr sz="1200"/>
            </a:lvl1pPr>
          </a:lstStyle>
          <a:p>
            <a:fld id="{C31CC515-4D94-4187-9F68-CA2230E9FC3B}" type="datetimeFigureOut">
              <a:rPr lang="zh-TW" altLang="en-US" smtClean="0">
                <a:latin typeface="Arial 標準體" charset="0"/>
                <a:ea typeface="Arial 標準體" charset="0"/>
              </a:rPr>
              <a:t>2019/2/14</a:t>
            </a:fld>
            <a:endParaRPr lang="zh-TW" altLang="en-US" dirty="0">
              <a:latin typeface="Arial 標準體" charset="0"/>
              <a:ea typeface="Arial 標準體" charset="0"/>
            </a:endParaRPr>
          </a:p>
        </p:txBody>
      </p:sp>
      <p:sp>
        <p:nvSpPr>
          <p:cNvPr id="4" name="Footer Placeholder 3"/>
          <p:cNvSpPr>
            <a:spLocks noGrp="1"/>
          </p:cNvSpPr>
          <p:nvPr>
            <p:ph type="ftr" sz="quarter" idx="2"/>
          </p:nvPr>
        </p:nvSpPr>
        <p:spPr>
          <a:xfrm>
            <a:off x="0" y="6456325"/>
            <a:ext cx="4302625" cy="340264"/>
          </a:xfrm>
          <a:prstGeom prst="rect">
            <a:avLst/>
          </a:prstGeom>
        </p:spPr>
        <p:txBody>
          <a:bodyPr vert="horz" lIns="91440" tIns="45720" rIns="91440" bIns="45720" rtlCol="0" anchor="b"/>
          <a:lstStyle>
            <a:lvl1pPr algn="l">
              <a:defRPr sz="1200"/>
            </a:lvl1pPr>
          </a:lstStyle>
          <a:p>
            <a:endParaRPr lang="zh-TW" altLang="en-US" dirty="0">
              <a:latin typeface="Arial 標準體" charset="0"/>
              <a:ea typeface="Arial 標準體" charset="0"/>
            </a:endParaRPr>
          </a:p>
        </p:txBody>
      </p:sp>
      <p:sp>
        <p:nvSpPr>
          <p:cNvPr id="5" name="Slide Number Placeholder 4"/>
          <p:cNvSpPr>
            <a:spLocks noGrp="1"/>
          </p:cNvSpPr>
          <p:nvPr>
            <p:ph type="sldNum" sz="quarter" idx="3"/>
          </p:nvPr>
        </p:nvSpPr>
        <p:spPr>
          <a:xfrm>
            <a:off x="5621697" y="6456325"/>
            <a:ext cx="4302625" cy="340264"/>
          </a:xfrm>
          <a:prstGeom prst="rect">
            <a:avLst/>
          </a:prstGeom>
        </p:spPr>
        <p:txBody>
          <a:bodyPr vert="horz" lIns="91440" tIns="45720" rIns="91440" bIns="45720" rtlCol="0" anchor="b"/>
          <a:lstStyle>
            <a:lvl1pPr algn="r">
              <a:defRPr sz="1200"/>
            </a:lvl1pPr>
          </a:lstStyle>
          <a:p>
            <a:fld id="{4DF8775C-7157-4EC7-B444-9EB99293D687}" type="slidenum">
              <a:rPr lang="zh-TW" altLang="en-US" smtClean="0">
                <a:latin typeface="Arial 標準體" charset="0"/>
                <a:ea typeface="Arial 標準體" charset="0"/>
              </a:rPr>
              <a:t>‹#›</a:t>
            </a:fld>
            <a:endParaRPr lang="zh-TW" altLang="en-US" dirty="0">
              <a:latin typeface="Arial 標準體" charset="0"/>
              <a:ea typeface="Arial 標準體" charset="0"/>
            </a:endParaRPr>
          </a:p>
        </p:txBody>
      </p:sp>
    </p:spTree>
    <p:extLst>
      <p:ext uri="{BB962C8B-B14F-4D97-AF65-F5344CB8AC3E}">
        <p14:creationId xmlns:p14="http://schemas.microsoft.com/office/powerpoint/2010/main" val="340470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b="0" i="0">
                <a:latin typeface="Arial 標準體" charset="0"/>
                <a:ea typeface="Arial 標準體" charset="0"/>
              </a:defRPr>
            </a:lvl1pPr>
          </a:lstStyle>
          <a:p>
            <a:endParaRPr lang="zh-TW" altLang="en-US" dirty="0"/>
          </a:p>
        </p:txBody>
      </p:sp>
      <p:sp>
        <p:nvSpPr>
          <p:cNvPr id="3" name="Date Placeholder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b="0" i="0">
                <a:latin typeface="Arial 標準體" charset="0"/>
                <a:ea typeface="Arial 標準體" charset="0"/>
              </a:defRPr>
            </a:lvl1pPr>
          </a:lstStyle>
          <a:p>
            <a:fld id="{7C974362-4382-48B1-B166-42E913829563}" type="datetimeFigureOut">
              <a:rPr lang="zh-TW" altLang="en-US" smtClean="0"/>
              <a:pPr/>
              <a:t>2019/2/14</a:t>
            </a:fld>
            <a:endParaRPr lang="zh-TW" altLang="en-US"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6" name="Footer Placeholder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b="0" i="0">
                <a:latin typeface="Arial 標準體" charset="0"/>
                <a:ea typeface="Arial 標準體" charset="0"/>
              </a:defRPr>
            </a:lvl1pPr>
          </a:lstStyle>
          <a:p>
            <a:endParaRPr lang="zh-TW" altLang="en-US" dirty="0"/>
          </a:p>
        </p:txBody>
      </p:sp>
      <p:sp>
        <p:nvSpPr>
          <p:cNvPr id="7" name="Slide Number Placeholder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b="0" i="0">
                <a:latin typeface="Arial 標準體" charset="0"/>
                <a:ea typeface="Arial 標準體" charset="0"/>
              </a:defRPr>
            </a:lvl1pPr>
          </a:lstStyle>
          <a:p>
            <a:fld id="{86137A82-9870-4885-B692-231788F6085F}" type="slidenum">
              <a:rPr lang="zh-TW" altLang="en-US" smtClean="0"/>
              <a:pPr/>
              <a:t>‹#›</a:t>
            </a:fld>
            <a:endParaRPr lang="zh-TW" altLang="en-US" dirty="0"/>
          </a:p>
        </p:txBody>
      </p:sp>
    </p:spTree>
    <p:extLst>
      <p:ext uri="{BB962C8B-B14F-4D97-AF65-F5344CB8AC3E}">
        <p14:creationId xmlns:p14="http://schemas.microsoft.com/office/powerpoint/2010/main" val="2308320292"/>
      </p:ext>
    </p:extLst>
  </p:cSld>
  <p:clrMap bg1="lt1" tx1="dk1" bg2="lt2" tx2="dk2" accent1="accent1" accent2="accent2" accent3="accent3" accent4="accent4" accent5="accent5" accent6="accent6" hlink="hlink" folHlink="folHlink"/>
  <p:notesStyle>
    <a:lvl1pPr marL="0" algn="l" defTabSz="1218952" rtl="0" eaLnBrk="1" latinLnBrk="0" hangingPunct="1">
      <a:defRPr sz="1600" b="0" i="0" kern="1200">
        <a:solidFill>
          <a:schemeClr val="tx1"/>
        </a:solidFill>
        <a:latin typeface="Arial 標準體" charset="0"/>
        <a:ea typeface="Arial 標準體" charset="0"/>
        <a:cs typeface="+mn-cs"/>
      </a:defRPr>
    </a:lvl1pPr>
    <a:lvl2pPr marL="609471" algn="l" defTabSz="1218952" rtl="0" eaLnBrk="1" latinLnBrk="0" hangingPunct="1">
      <a:defRPr sz="1600" b="0" i="0" kern="1200">
        <a:solidFill>
          <a:schemeClr val="tx1"/>
        </a:solidFill>
        <a:latin typeface="Arial 標準體" charset="0"/>
        <a:ea typeface="Arial 標準體" charset="0"/>
        <a:cs typeface="+mn-cs"/>
      </a:defRPr>
    </a:lvl2pPr>
    <a:lvl3pPr marL="1218952" algn="l" defTabSz="1218952" rtl="0" eaLnBrk="1" latinLnBrk="0" hangingPunct="1">
      <a:defRPr sz="1600" b="0" i="0" kern="1200">
        <a:solidFill>
          <a:schemeClr val="tx1"/>
        </a:solidFill>
        <a:latin typeface="Arial 標準體" charset="0"/>
        <a:ea typeface="Arial 標準體" charset="0"/>
        <a:cs typeface="+mn-cs"/>
      </a:defRPr>
    </a:lvl3pPr>
    <a:lvl4pPr marL="1828426" algn="l" defTabSz="1218952" rtl="0" eaLnBrk="1" latinLnBrk="0" hangingPunct="1">
      <a:defRPr sz="1600" b="0" i="0" kern="1200">
        <a:solidFill>
          <a:schemeClr val="tx1"/>
        </a:solidFill>
        <a:latin typeface="Arial 標準體" charset="0"/>
        <a:ea typeface="Arial 標準體" charset="0"/>
        <a:cs typeface="+mn-cs"/>
      </a:defRPr>
    </a:lvl4pPr>
    <a:lvl5pPr marL="2437906" algn="l" defTabSz="1218952" rtl="0" eaLnBrk="1" latinLnBrk="0" hangingPunct="1">
      <a:defRPr sz="1600" b="0" i="0" kern="1200">
        <a:solidFill>
          <a:schemeClr val="tx1"/>
        </a:solidFill>
        <a:latin typeface="Arial 標準體" charset="0"/>
        <a:ea typeface="Arial 標準體" charset="0"/>
        <a:cs typeface="+mn-cs"/>
      </a:defRPr>
    </a:lvl5pPr>
    <a:lvl6pPr marL="3047376" algn="l" defTabSz="1218952" rtl="0" eaLnBrk="1" latinLnBrk="0" hangingPunct="1">
      <a:defRPr sz="1600" kern="1200">
        <a:solidFill>
          <a:schemeClr val="tx1"/>
        </a:solidFill>
        <a:latin typeface="+mn-lt"/>
        <a:ea typeface="+mn-ea"/>
        <a:cs typeface="+mn-cs"/>
      </a:defRPr>
    </a:lvl6pPr>
    <a:lvl7pPr marL="3656847" algn="l" defTabSz="1218952" rtl="0" eaLnBrk="1" latinLnBrk="0" hangingPunct="1">
      <a:defRPr sz="1600" kern="1200">
        <a:solidFill>
          <a:schemeClr val="tx1"/>
        </a:solidFill>
        <a:latin typeface="+mn-lt"/>
        <a:ea typeface="+mn-ea"/>
        <a:cs typeface="+mn-cs"/>
      </a:defRPr>
    </a:lvl7pPr>
    <a:lvl8pPr marL="4266325" algn="l" defTabSz="1218952" rtl="0" eaLnBrk="1" latinLnBrk="0" hangingPunct="1">
      <a:defRPr sz="1600" kern="1200">
        <a:solidFill>
          <a:schemeClr val="tx1"/>
        </a:solidFill>
        <a:latin typeface="+mn-lt"/>
        <a:ea typeface="+mn-ea"/>
        <a:cs typeface="+mn-cs"/>
      </a:defRPr>
    </a:lvl8pPr>
    <a:lvl9pPr marL="4875801" algn="l" defTabSz="121895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82F82D37-A832-FA4A-BE8C-A8AEA316FE12}" type="slidenum">
              <a:rPr kumimoji="1" lang="zh-TW" altLang="en-US" smtClean="0"/>
              <a:t>1</a:t>
            </a:fld>
            <a:endParaRPr kumimoji="1" lang="zh-TW" altLang="en-US"/>
          </a:p>
        </p:txBody>
      </p:sp>
    </p:spTree>
    <p:extLst>
      <p:ext uri="{BB962C8B-B14F-4D97-AF65-F5344CB8AC3E}">
        <p14:creationId xmlns:p14="http://schemas.microsoft.com/office/powerpoint/2010/main" val="128183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baseline="0"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12</a:t>
            </a:fld>
            <a:endParaRPr lang="zh-TW" altLang="en-US"/>
          </a:p>
        </p:txBody>
      </p:sp>
    </p:spTree>
    <p:extLst>
      <p:ext uri="{BB962C8B-B14F-4D97-AF65-F5344CB8AC3E}">
        <p14:creationId xmlns:p14="http://schemas.microsoft.com/office/powerpoint/2010/main" val="164469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pPr/>
              <a:t>13</a:t>
            </a:fld>
            <a:endParaRPr lang="zh-TW" altLang="en-US" dirty="0"/>
          </a:p>
        </p:txBody>
      </p:sp>
    </p:spTree>
    <p:extLst>
      <p:ext uri="{BB962C8B-B14F-4D97-AF65-F5344CB8AC3E}">
        <p14:creationId xmlns:p14="http://schemas.microsoft.com/office/powerpoint/2010/main" val="190875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14</a:t>
            </a:fld>
            <a:endParaRPr lang="zh-TW" altLang="en-US"/>
          </a:p>
        </p:txBody>
      </p:sp>
    </p:spTree>
    <p:extLst>
      <p:ext uri="{BB962C8B-B14F-4D97-AF65-F5344CB8AC3E}">
        <p14:creationId xmlns:p14="http://schemas.microsoft.com/office/powerpoint/2010/main" val="366203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15</a:t>
            </a:fld>
            <a:endParaRPr lang="zh-TW" altLang="en-US"/>
          </a:p>
        </p:txBody>
      </p:sp>
    </p:spTree>
    <p:extLst>
      <p:ext uri="{BB962C8B-B14F-4D97-AF65-F5344CB8AC3E}">
        <p14:creationId xmlns:p14="http://schemas.microsoft.com/office/powerpoint/2010/main" val="149040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Still need update; </a:t>
            </a:r>
            <a:r>
              <a:rPr lang="zh-TW" altLang="en-US" dirty="0"/>
              <a:t>產品圖</a:t>
            </a:r>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t>16</a:t>
            </a:fld>
            <a:endParaRPr lang="zh-TW" altLang="en-US"/>
          </a:p>
        </p:txBody>
      </p:sp>
    </p:spTree>
    <p:extLst>
      <p:ext uri="{BB962C8B-B14F-4D97-AF65-F5344CB8AC3E}">
        <p14:creationId xmlns:p14="http://schemas.microsoft.com/office/powerpoint/2010/main" val="345380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pPr/>
              <a:t>17</a:t>
            </a:fld>
            <a:endParaRPr lang="zh-TW" altLang="en-US" dirty="0"/>
          </a:p>
        </p:txBody>
      </p:sp>
    </p:spTree>
    <p:extLst>
      <p:ext uri="{BB962C8B-B14F-4D97-AF65-F5344CB8AC3E}">
        <p14:creationId xmlns:p14="http://schemas.microsoft.com/office/powerpoint/2010/main" val="170783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Already</a:t>
            </a:r>
            <a:r>
              <a:rPr lang="en-US" altLang="zh-TW" baseline="0" dirty="0"/>
              <a:t> updated</a:t>
            </a:r>
            <a:endParaRPr lang="zh-TW" altLang="en-US" dirty="0"/>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t>18</a:t>
            </a:fld>
            <a:endParaRPr lang="zh-TW" altLang="en-US"/>
          </a:p>
        </p:txBody>
      </p:sp>
    </p:spTree>
    <p:extLst>
      <p:ext uri="{BB962C8B-B14F-4D97-AF65-F5344CB8AC3E}">
        <p14:creationId xmlns:p14="http://schemas.microsoft.com/office/powerpoint/2010/main" val="265338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t>19</a:t>
            </a:fld>
            <a:endParaRPr lang="zh-TW" altLang="en-US"/>
          </a:p>
        </p:txBody>
      </p:sp>
    </p:spTree>
    <p:extLst>
      <p:ext uri="{BB962C8B-B14F-4D97-AF65-F5344CB8AC3E}">
        <p14:creationId xmlns:p14="http://schemas.microsoft.com/office/powerpoint/2010/main" val="816648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pPr/>
              <a:t>20</a:t>
            </a:fld>
            <a:endParaRPr lang="zh-TW" altLang="en-US" dirty="0"/>
          </a:p>
        </p:txBody>
      </p:sp>
    </p:spTree>
    <p:extLst>
      <p:ext uri="{BB962C8B-B14F-4D97-AF65-F5344CB8AC3E}">
        <p14:creationId xmlns:p14="http://schemas.microsoft.com/office/powerpoint/2010/main" val="52347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82F82D37-A832-FA4A-BE8C-A8AEA316FE12}" type="slidenum">
              <a:rPr kumimoji="1" lang="zh-TW" altLang="en-US" smtClean="0"/>
              <a:t>22</a:t>
            </a:fld>
            <a:endParaRPr kumimoji="1" lang="zh-TW" altLang="en-US"/>
          </a:p>
        </p:txBody>
      </p:sp>
    </p:spTree>
    <p:extLst>
      <p:ext uri="{BB962C8B-B14F-4D97-AF65-F5344CB8AC3E}">
        <p14:creationId xmlns:p14="http://schemas.microsoft.com/office/powerpoint/2010/main" val="89174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4</a:t>
            </a:fld>
            <a:endParaRPr lang="zh-TW" altLang="en-US"/>
          </a:p>
        </p:txBody>
      </p:sp>
    </p:spTree>
    <p:extLst>
      <p:ext uri="{BB962C8B-B14F-4D97-AF65-F5344CB8AC3E}">
        <p14:creationId xmlns:p14="http://schemas.microsoft.com/office/powerpoint/2010/main" val="144131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aseline="0" dirty="0"/>
              <a:t>(</a:t>
            </a:r>
            <a:r>
              <a:rPr lang="zh-TW" altLang="en-US" baseline="0" dirty="0"/>
              <a:t>已經移除</a:t>
            </a:r>
            <a:r>
              <a:rPr lang="en-US" altLang="zh-TW" baseline="0" dirty="0"/>
              <a:t>PIP/PBP), </a:t>
            </a:r>
            <a:r>
              <a:rPr lang="zh-TW" altLang="en-US" baseline="0" dirty="0"/>
              <a:t>只有</a:t>
            </a:r>
            <a:r>
              <a:rPr lang="en-US" altLang="zh-TW" baseline="0" dirty="0"/>
              <a:t>vertical lens shift</a:t>
            </a:r>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5</a:t>
            </a:fld>
            <a:endParaRPr lang="zh-TW" altLang="en-US"/>
          </a:p>
        </p:txBody>
      </p:sp>
    </p:spTree>
    <p:extLst>
      <p:ext uri="{BB962C8B-B14F-4D97-AF65-F5344CB8AC3E}">
        <p14:creationId xmlns:p14="http://schemas.microsoft.com/office/powerpoint/2010/main" val="147209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182096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7</a:t>
            </a:fld>
            <a:endParaRPr lang="zh-TW" altLang="en-US"/>
          </a:p>
        </p:txBody>
      </p:sp>
    </p:spTree>
    <p:extLst>
      <p:ext uri="{BB962C8B-B14F-4D97-AF65-F5344CB8AC3E}">
        <p14:creationId xmlns:p14="http://schemas.microsoft.com/office/powerpoint/2010/main" val="215188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8</a:t>
            </a:fld>
            <a:endParaRPr lang="zh-TW" altLang="en-US"/>
          </a:p>
        </p:txBody>
      </p:sp>
    </p:spTree>
    <p:extLst>
      <p:ext uri="{BB962C8B-B14F-4D97-AF65-F5344CB8AC3E}">
        <p14:creationId xmlns:p14="http://schemas.microsoft.com/office/powerpoint/2010/main" val="213471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86137A82-9870-4885-B692-231788F6085F}" type="slidenum">
              <a:rPr lang="zh-TW" altLang="en-US" smtClean="0"/>
              <a:pPr/>
              <a:t>9</a:t>
            </a:fld>
            <a:endParaRPr lang="zh-TW" altLang="en-US" dirty="0"/>
          </a:p>
        </p:txBody>
      </p:sp>
    </p:spTree>
    <p:extLst>
      <p:ext uri="{BB962C8B-B14F-4D97-AF65-F5344CB8AC3E}">
        <p14:creationId xmlns:p14="http://schemas.microsoft.com/office/powerpoint/2010/main" val="174816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10</a:t>
            </a:fld>
            <a:endParaRPr lang="zh-TW" altLang="en-US"/>
          </a:p>
        </p:txBody>
      </p:sp>
    </p:spTree>
    <p:extLst>
      <p:ext uri="{BB962C8B-B14F-4D97-AF65-F5344CB8AC3E}">
        <p14:creationId xmlns:p14="http://schemas.microsoft.com/office/powerpoint/2010/main" val="164469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86137A82-9870-4885-B692-231788F6085F}" type="slidenum">
              <a:rPr lang="zh-TW" altLang="en-US" smtClean="0"/>
              <a:t>11</a:t>
            </a:fld>
            <a:endParaRPr lang="zh-TW" altLang="en-US"/>
          </a:p>
        </p:txBody>
      </p:sp>
    </p:spTree>
    <p:extLst>
      <p:ext uri="{BB962C8B-B14F-4D97-AF65-F5344CB8AC3E}">
        <p14:creationId xmlns:p14="http://schemas.microsoft.com/office/powerpoint/2010/main" val="215188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52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C">
    <p:spTree>
      <p:nvGrpSpPr>
        <p:cNvPr id="1" name=""/>
        <p:cNvGrpSpPr/>
        <p:nvPr/>
      </p:nvGrpSpPr>
      <p:grpSpPr>
        <a:xfrm>
          <a:off x="0" y="0"/>
          <a:ext cx="0" cy="0"/>
          <a:chOff x="0" y="0"/>
          <a:chExt cx="0" cy="0"/>
        </a:xfrm>
      </p:grpSpPr>
      <p:pic>
        <p:nvPicPr>
          <p:cNvPr id="2" name="圖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圖片 8"/>
          <p:cNvPicPr>
            <a:picLocks noChangeAspect="1"/>
          </p:cNvPicPr>
          <p:nvPr userDrawn="1"/>
        </p:nvPicPr>
        <p:blipFill>
          <a:blip r:embed="rId3" cstate="email">
            <a:biLevel thresh="25000"/>
            <a:alphaModFix amt="70000"/>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114402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兩項物件">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58"/>
            <a:ext cx="12192000" cy="140207"/>
          </a:xfrm>
          <a:prstGeom prst="rect">
            <a:avLst/>
          </a:prstGeom>
        </p:spPr>
      </p:pic>
      <p:sp>
        <p:nvSpPr>
          <p:cNvPr id="6" name="矩形 5"/>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solidFill>
                <a:prstClr val="white"/>
              </a:solidFill>
              <a:latin typeface="Arial" charset="0"/>
              <a:ea typeface="Arial" charset="0"/>
            </a:endParaRPr>
          </a:p>
        </p:txBody>
      </p:sp>
      <p:pic>
        <p:nvPicPr>
          <p:cNvPr id="9"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22" y="219180"/>
            <a:ext cx="985361" cy="298971"/>
          </a:xfrm>
          <a:prstGeom prst="rect">
            <a:avLst/>
          </a:prstGeom>
        </p:spPr>
      </p:pic>
    </p:spTree>
    <p:extLst>
      <p:ext uri="{BB962C8B-B14F-4D97-AF65-F5344CB8AC3E}">
        <p14:creationId xmlns:p14="http://schemas.microsoft.com/office/powerpoint/2010/main" val="341853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Content 2">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503087" y="383278"/>
            <a:ext cx="9144000" cy="1362929"/>
          </a:xfrm>
        </p:spPr>
        <p:txBody>
          <a:bodyPr anchor="t">
            <a:normAutofit/>
          </a:bodyPr>
          <a:lstStyle>
            <a:lvl1pPr algn="l">
              <a:lnSpc>
                <a:spcPct val="100000"/>
              </a:lnSpc>
              <a:defRPr sz="3600" b="1" i="0">
                <a:solidFill>
                  <a:srgbClr val="313E47"/>
                </a:solidFill>
                <a:latin typeface="Arial" charset="0"/>
                <a:ea typeface="Arial" charset="0"/>
                <a:cs typeface="Arial" charset="0"/>
              </a:defRPr>
            </a:lvl1pPr>
          </a:lstStyle>
          <a:p>
            <a:r>
              <a:rPr lang="en-GB" altLang="zh-TW" sz="3600" dirty="0">
                <a:solidFill>
                  <a:srgbClr val="313E47"/>
                </a:solidFill>
                <a:latin typeface="Arial Bold" charset="0"/>
                <a:ea typeface="Arial Bold" charset="0"/>
                <a:cs typeface="Arial Bold" charset="0"/>
              </a:rPr>
              <a:t>Sample title this is a long sample title</a:t>
            </a:r>
            <a:br>
              <a:rPr lang="en-GB" altLang="zh-TW" sz="3600" dirty="0">
                <a:solidFill>
                  <a:srgbClr val="313E47"/>
                </a:solidFill>
                <a:latin typeface="Arial Bold" charset="0"/>
                <a:ea typeface="Arial Bold" charset="0"/>
                <a:cs typeface="Arial Bold" charset="0"/>
              </a:rPr>
            </a:br>
            <a:r>
              <a:rPr lang="en-GB" altLang="zh-TW" sz="3600" dirty="0">
                <a:solidFill>
                  <a:srgbClr val="313E47"/>
                </a:solidFill>
                <a:latin typeface="Arial Bold" charset="0"/>
                <a:ea typeface="Arial Bold" charset="0"/>
                <a:cs typeface="Arial Bold" charset="0"/>
              </a:rPr>
              <a:t>long sample title</a:t>
            </a:r>
          </a:p>
        </p:txBody>
      </p:sp>
      <p:sp>
        <p:nvSpPr>
          <p:cNvPr id="3" name="副標題 2"/>
          <p:cNvSpPr>
            <a:spLocks noGrp="1"/>
          </p:cNvSpPr>
          <p:nvPr>
            <p:ph type="subTitle" idx="1" hasCustomPrompt="1"/>
          </p:nvPr>
        </p:nvSpPr>
        <p:spPr>
          <a:xfrm>
            <a:off x="1179873" y="1833370"/>
            <a:ext cx="9144000" cy="3673455"/>
          </a:xfrm>
        </p:spPr>
        <p:txBody>
          <a:bodyPr/>
          <a:lstStyle>
            <a:lvl1pPr marL="54889" marR="0" indent="-342833" algn="l" defTabSz="914213" rtl="0" eaLnBrk="1" fontAlgn="auto" latinLnBrk="0" hangingPunct="1">
              <a:lnSpc>
                <a:spcPct val="130000"/>
              </a:lnSpc>
              <a:spcBef>
                <a:spcPts val="1200"/>
              </a:spcBef>
              <a:spcAft>
                <a:spcPts val="0"/>
              </a:spcAft>
              <a:buClrTx/>
              <a:buSzTx/>
              <a:buFont typeface="Arial" charset="0"/>
              <a:buChar char="•"/>
              <a:tabLst/>
              <a:defRPr sz="2400" b="0" i="0">
                <a:solidFill>
                  <a:schemeClr val="tx1">
                    <a:lumMod val="95000"/>
                    <a:lumOff val="5000"/>
                  </a:schemeClr>
                </a:solidFill>
                <a:latin typeface="Arial" charset="0"/>
                <a:ea typeface="Arial" charset="0"/>
                <a:cs typeface="Arial" charset="0"/>
              </a:defRPr>
            </a:lvl1pPr>
            <a:lvl2pPr marL="457103" indent="0" algn="ctr">
              <a:buNone/>
              <a:defRPr sz="2000"/>
            </a:lvl2pPr>
            <a:lvl3pPr marL="914213" indent="0" algn="ctr">
              <a:buNone/>
              <a:defRPr sz="1867"/>
            </a:lvl3pPr>
            <a:lvl4pPr marL="1371320" indent="0" algn="ctr">
              <a:buNone/>
              <a:defRPr sz="1600"/>
            </a:lvl4pPr>
            <a:lvl5pPr marL="1828426" indent="0" algn="ctr">
              <a:buNone/>
              <a:defRPr sz="1600"/>
            </a:lvl5pPr>
            <a:lvl6pPr marL="2285538" indent="0" algn="ctr">
              <a:buNone/>
              <a:defRPr sz="1600"/>
            </a:lvl6pPr>
            <a:lvl7pPr marL="2742641" indent="0" algn="ctr">
              <a:buNone/>
              <a:defRPr sz="1600"/>
            </a:lvl7pPr>
            <a:lvl8pPr marL="3199744" indent="0" algn="ctr">
              <a:buNone/>
              <a:defRPr sz="1600"/>
            </a:lvl8pPr>
            <a:lvl9pPr marL="3656847" indent="0" algn="ctr">
              <a:buNone/>
              <a:defRPr sz="1600"/>
            </a:lvl9pPr>
          </a:lstStyle>
          <a:p>
            <a:pPr marL="54889" marR="0" lvl="0" indent="-342833" algn="l" defTabSz="914213" rtl="0" eaLnBrk="1" fontAlgn="auto" latinLnBrk="0" hangingPunct="1">
              <a:lnSpc>
                <a:spcPct val="130000"/>
              </a:lnSpc>
              <a:spcBef>
                <a:spcPts val="1200"/>
              </a:spcBef>
              <a:spcAft>
                <a:spcPts val="0"/>
              </a:spcAft>
              <a:buClrTx/>
              <a:buSzTx/>
              <a:buFont typeface="Arial" charset="0"/>
              <a:buChar char="•"/>
              <a:tabLst/>
              <a:defRPr/>
            </a:pPr>
            <a:r>
              <a:rPr kumimoji="0" lang="en-US" altLang="zh-TW" sz="2800" strike="noStrike" kern="1200" cap="none" spc="0" normalizeH="0" baseline="0" noProof="0" dirty="0">
                <a:ln>
                  <a:noFill/>
                </a:ln>
                <a:solidFill>
                  <a:schemeClr val="tx1">
                    <a:lumMod val="95000"/>
                    <a:lumOff val="5000"/>
                  </a:schemeClr>
                </a:solidFill>
                <a:effectLst/>
                <a:uLnTx/>
                <a:uFillTx/>
                <a:latin typeface="Arial" charset="0"/>
                <a:ea typeface="Arial" charset="0"/>
                <a:cs typeface="Arial" charset="0"/>
              </a:rPr>
              <a:t>As the number of possible tests for even simple</a:t>
            </a:r>
          </a:p>
          <a:p>
            <a:pPr marL="54889" marR="0" lvl="0" indent="-342833" algn="l" defTabSz="914213" rtl="0" eaLnBrk="1" fontAlgn="auto" latinLnBrk="0" hangingPunct="1">
              <a:lnSpc>
                <a:spcPct val="130000"/>
              </a:lnSpc>
              <a:spcBef>
                <a:spcPts val="1200"/>
              </a:spcBef>
              <a:spcAft>
                <a:spcPts val="0"/>
              </a:spcAft>
              <a:buClrTx/>
              <a:buSzTx/>
              <a:buFont typeface="Arial" charset="0"/>
              <a:buChar char="•"/>
              <a:tabLst/>
              <a:defRPr/>
            </a:pPr>
            <a:r>
              <a:rPr kumimoji="0" lang="en-US" altLang="zh-TW" sz="2800" strike="noStrike" kern="1200" cap="none" spc="0" normalizeH="0" baseline="0" noProof="0" dirty="0">
                <a:ln>
                  <a:noFill/>
                </a:ln>
                <a:solidFill>
                  <a:schemeClr val="tx1">
                    <a:lumMod val="95000"/>
                    <a:lumOff val="5000"/>
                  </a:schemeClr>
                </a:solidFill>
                <a:effectLst/>
                <a:uLnTx/>
                <a:uFillTx/>
                <a:latin typeface="Arial" charset="0"/>
                <a:ea typeface="Arial" charset="0"/>
                <a:cs typeface="Arial" charset="0"/>
              </a:rPr>
              <a:t>components is practically infinite, all software</a:t>
            </a:r>
          </a:p>
          <a:p>
            <a:pPr marL="54889" marR="0" lvl="0" indent="-342833" algn="l" defTabSz="914213" rtl="0" eaLnBrk="1" fontAlgn="auto" latinLnBrk="0" hangingPunct="1">
              <a:lnSpc>
                <a:spcPct val="130000"/>
              </a:lnSpc>
              <a:spcBef>
                <a:spcPts val="1200"/>
              </a:spcBef>
              <a:spcAft>
                <a:spcPts val="0"/>
              </a:spcAft>
              <a:buClrTx/>
              <a:buSzTx/>
              <a:buFont typeface="Arial" charset="0"/>
              <a:buChar char="•"/>
              <a:tabLst/>
              <a:defRPr/>
            </a:pPr>
            <a:r>
              <a:rPr kumimoji="0" lang="en-US" altLang="zh-TW" sz="2800" strike="noStrike" kern="1200" cap="none" spc="0" normalizeH="0" baseline="0" noProof="0" dirty="0">
                <a:ln>
                  <a:noFill/>
                </a:ln>
                <a:solidFill>
                  <a:schemeClr val="tx1">
                    <a:lumMod val="95000"/>
                    <a:lumOff val="5000"/>
                  </a:schemeClr>
                </a:solidFill>
                <a:effectLst/>
                <a:uLnTx/>
                <a:uFillTx/>
                <a:latin typeface="Arial" charset="0"/>
                <a:ea typeface="Arial" charset="0"/>
                <a:cs typeface="Arial" charset="0"/>
              </a:rPr>
              <a:t>strategy to select tests that are feasible for the</a:t>
            </a:r>
          </a:p>
          <a:p>
            <a:pPr marL="54889" marR="0" lvl="0" indent="-342833" algn="l" defTabSz="914213" rtl="0" eaLnBrk="1" fontAlgn="auto" latinLnBrk="0" hangingPunct="1">
              <a:lnSpc>
                <a:spcPct val="130000"/>
              </a:lnSpc>
              <a:spcBef>
                <a:spcPts val="1200"/>
              </a:spcBef>
              <a:spcAft>
                <a:spcPts val="0"/>
              </a:spcAft>
              <a:buClrTx/>
              <a:buSzTx/>
              <a:buFont typeface="Arial" charset="0"/>
              <a:buChar char="•"/>
              <a:tabLst/>
              <a:defRPr/>
            </a:pPr>
            <a:r>
              <a:rPr kumimoji="0" lang="en-US" altLang="zh-TW" sz="2800" strike="noStrike" kern="1200" cap="none" spc="0" normalizeH="0" baseline="0" noProof="0" dirty="0">
                <a:ln>
                  <a:noFill/>
                </a:ln>
                <a:solidFill>
                  <a:schemeClr val="tx1">
                    <a:lumMod val="95000"/>
                    <a:lumOff val="5000"/>
                  </a:schemeClr>
                </a:solidFill>
                <a:effectLst/>
                <a:uLnTx/>
                <a:uFillTx/>
                <a:latin typeface="Arial" charset="0"/>
                <a:ea typeface="Arial" charset="0"/>
                <a:cs typeface="Arial" charset="0"/>
              </a:rPr>
              <a:t>resources. As a result</a:t>
            </a:r>
          </a:p>
          <a:p>
            <a:pPr marL="54889" marR="0" lvl="0" indent="-342833" algn="l" defTabSz="914213" rtl="0" eaLnBrk="1" fontAlgn="auto" latinLnBrk="0" hangingPunct="1">
              <a:lnSpc>
                <a:spcPct val="130000"/>
              </a:lnSpc>
              <a:spcBef>
                <a:spcPts val="1200"/>
              </a:spcBef>
              <a:spcAft>
                <a:spcPts val="0"/>
              </a:spcAft>
              <a:buClrTx/>
              <a:buSzTx/>
              <a:buFont typeface="Arial" charset="0"/>
              <a:buChar char="•"/>
              <a:tabLst/>
              <a:defRPr/>
            </a:pPr>
            <a:r>
              <a:rPr kumimoji="0" lang="en-US" altLang="zh-TW" sz="2800" strike="noStrike" kern="1200" cap="none" spc="0" normalizeH="0" baseline="0" noProof="0" dirty="0">
                <a:ln>
                  <a:noFill/>
                </a:ln>
                <a:solidFill>
                  <a:schemeClr val="tx1">
                    <a:lumMod val="95000"/>
                    <a:lumOff val="5000"/>
                  </a:schemeClr>
                </a:solidFill>
                <a:effectLst/>
                <a:uLnTx/>
                <a:uFillTx/>
                <a:latin typeface="Arial" charset="0"/>
                <a:ea typeface="Arial" charset="0"/>
                <a:cs typeface="Arial" charset="0"/>
              </a:rPr>
              <a:t>software attempts</a:t>
            </a:r>
          </a:p>
        </p:txBody>
      </p:sp>
      <p:sp>
        <p:nvSpPr>
          <p:cNvPr id="4" name="日期版面配置區 3"/>
          <p:cNvSpPr>
            <a:spLocks noGrp="1"/>
          </p:cNvSpPr>
          <p:nvPr>
            <p:ph type="dt" sz="half" idx="10"/>
          </p:nvPr>
        </p:nvSpPr>
        <p:spPr/>
        <p:txBody>
          <a:bodyPr/>
          <a:lstStyle/>
          <a:p>
            <a:fld id="{2AF8869A-0036-E94B-94A1-9C6F62062E72}" type="datetimeFigureOut">
              <a:rPr kumimoji="1" lang="zh-TW" altLang="en-US" smtClean="0"/>
              <a:t>2019/2/14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D947F68-5A07-1840-AEBC-8D54FDCC5E13}" type="slidenum">
              <a:rPr kumimoji="1" lang="zh-TW" altLang="en-US" smtClean="0"/>
              <a:t>‹#›</a:t>
            </a:fld>
            <a:endParaRPr kumimoji="1" lang="zh-TW" altLang="en-US"/>
          </a:p>
        </p:txBody>
      </p:sp>
      <p:pic>
        <p:nvPicPr>
          <p:cNvPr id="7"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8"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9"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313028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2097438" y="2889747"/>
            <a:ext cx="9250023" cy="1672737"/>
          </a:xfrm>
        </p:spPr>
        <p:txBody>
          <a:bodyPr anchor="t">
            <a:normAutofit/>
          </a:bodyPr>
          <a:lstStyle>
            <a:lvl1pPr algn="l">
              <a:defRPr sz="3200" b="1" i="0">
                <a:solidFill>
                  <a:srgbClr val="313E47"/>
                </a:solidFill>
                <a:latin typeface="Arial" charset="0"/>
                <a:ea typeface="Arial" charset="0"/>
                <a:cs typeface="Arial" charset="0"/>
              </a:defRPr>
            </a:lvl1pPr>
          </a:lstStyle>
          <a:p>
            <a:r>
              <a:rPr lang="en-US" altLang="zh-TW" sz="3200" dirty="0">
                <a:solidFill>
                  <a:srgbClr val="313E47"/>
                </a:solidFill>
                <a:latin typeface="Arial Bold" charset="0"/>
                <a:ea typeface="Arial Bold" charset="0"/>
                <a:cs typeface="Arial Bold" charset="0"/>
              </a:rPr>
              <a:t>This is a new section</a:t>
            </a:r>
            <a:endParaRPr lang="en-GB" altLang="zh-TW" sz="3200" dirty="0">
              <a:solidFill>
                <a:srgbClr val="313E47"/>
              </a:solidFill>
              <a:latin typeface="Arial Bold" charset="0"/>
              <a:ea typeface="Arial Bold" charset="0"/>
              <a:cs typeface="Arial Bold" charset="0"/>
            </a:endParaRPr>
          </a:p>
        </p:txBody>
      </p:sp>
      <p:pic>
        <p:nvPicPr>
          <p:cNvPr id="7"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8"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9"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389984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Date Placeholder 3"/>
          <p:cNvSpPr>
            <a:spLocks noGrp="1"/>
          </p:cNvSpPr>
          <p:nvPr>
            <p:ph type="dt" sz="half" idx="10"/>
          </p:nvPr>
        </p:nvSpPr>
        <p:spPr/>
        <p:txBody>
          <a:bodyPr/>
          <a:lstStyle/>
          <a:p>
            <a:fld id="{EF70B6B6-72A5-497D-B862-D00E3E7ADF79}" type="datetimeFigureOut">
              <a:rPr lang="zh-TW" altLang="en-US" smtClean="0"/>
              <a:t>2019/2/14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E505EC4-DA24-47B9-B24D-33EED16B2865}" type="slidenum">
              <a:rPr lang="zh-TW" altLang="en-US" smtClean="0"/>
              <a:t>‹#›</a:t>
            </a:fld>
            <a:endParaRPr lang="zh-TW" altLang="en-US"/>
          </a:p>
        </p:txBody>
      </p:sp>
      <p:sp>
        <p:nvSpPr>
          <p:cNvPr id="7" name="標題 1"/>
          <p:cNvSpPr>
            <a:spLocks noGrp="1"/>
          </p:cNvSpPr>
          <p:nvPr>
            <p:ph type="ctrTitle" hasCustomPrompt="1"/>
          </p:nvPr>
        </p:nvSpPr>
        <p:spPr>
          <a:xfrm>
            <a:off x="670780" y="511033"/>
            <a:ext cx="12192000" cy="1817239"/>
          </a:xfrm>
        </p:spPr>
        <p:txBody>
          <a:bodyPr anchor="t">
            <a:normAutofit/>
          </a:bodyPr>
          <a:lstStyle>
            <a:lvl1pPr algn="l">
              <a:lnSpc>
                <a:spcPct val="100000"/>
              </a:lnSpc>
              <a:defRPr sz="4800" b="1" i="0">
                <a:solidFill>
                  <a:srgbClr val="313E47"/>
                </a:solidFill>
                <a:latin typeface="Arial" charset="0"/>
                <a:ea typeface="Arial" charset="0"/>
                <a:cs typeface="Arial" charset="0"/>
              </a:defRPr>
            </a:lvl1pPr>
          </a:lstStyle>
          <a:p>
            <a:r>
              <a:rPr lang="en-GB" altLang="zh-TW" sz="4800" dirty="0">
                <a:solidFill>
                  <a:srgbClr val="313E47"/>
                </a:solidFill>
                <a:latin typeface="Arial Bold" charset="0"/>
                <a:ea typeface="Arial Bold" charset="0"/>
                <a:cs typeface="Arial Bold" charset="0"/>
              </a:rPr>
              <a:t>Sample title</a:t>
            </a:r>
          </a:p>
        </p:txBody>
      </p:sp>
      <p:pic>
        <p:nvPicPr>
          <p:cNvPr id="8"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9"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10"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325171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p:txBody>
          <a:bodyPr/>
          <a:lstStyle/>
          <a:p>
            <a:fld id="{EF70B6B6-72A5-497D-B862-D00E3E7ADF79}" type="datetimeFigureOut">
              <a:rPr lang="zh-TW" altLang="en-US" smtClean="0"/>
              <a:t>2019/2/14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E505EC4-DA24-47B9-B24D-33EED16B2865}" type="slidenum">
              <a:rPr lang="zh-TW" altLang="en-US" smtClean="0"/>
              <a:t>‹#›</a:t>
            </a:fld>
            <a:endParaRPr lang="zh-TW" altLang="en-US"/>
          </a:p>
        </p:txBody>
      </p:sp>
      <p:sp>
        <p:nvSpPr>
          <p:cNvPr id="8" name="標題 1"/>
          <p:cNvSpPr>
            <a:spLocks noGrp="1"/>
          </p:cNvSpPr>
          <p:nvPr>
            <p:ph type="ctrTitle" hasCustomPrompt="1"/>
          </p:nvPr>
        </p:nvSpPr>
        <p:spPr>
          <a:xfrm>
            <a:off x="670780" y="511033"/>
            <a:ext cx="12192000" cy="1817239"/>
          </a:xfrm>
        </p:spPr>
        <p:txBody>
          <a:bodyPr anchor="t">
            <a:normAutofit/>
          </a:bodyPr>
          <a:lstStyle>
            <a:lvl1pPr algn="l">
              <a:lnSpc>
                <a:spcPct val="100000"/>
              </a:lnSpc>
              <a:defRPr sz="4800" b="1" i="0">
                <a:solidFill>
                  <a:srgbClr val="313E47"/>
                </a:solidFill>
                <a:latin typeface="Arial" charset="0"/>
                <a:ea typeface="Arial" charset="0"/>
                <a:cs typeface="Arial" charset="0"/>
              </a:defRPr>
            </a:lvl1pPr>
          </a:lstStyle>
          <a:p>
            <a:r>
              <a:rPr lang="en-GB" altLang="zh-TW" sz="4800" dirty="0">
                <a:solidFill>
                  <a:srgbClr val="313E47"/>
                </a:solidFill>
                <a:latin typeface="Arial Bold" charset="0"/>
                <a:ea typeface="Arial Bold" charset="0"/>
                <a:cs typeface="Arial Bold" charset="0"/>
              </a:rPr>
              <a:t>Sample title</a:t>
            </a:r>
          </a:p>
        </p:txBody>
      </p:sp>
      <p:pic>
        <p:nvPicPr>
          <p:cNvPr id="9"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10"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11"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124257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Content Placeholder 5"/>
          <p:cNvSpPr>
            <a:spLocks noGrp="1"/>
          </p:cNvSpPr>
          <p:nvPr>
            <p:ph sz="quarter" idx="4"/>
          </p:nvPr>
        </p:nvSpPr>
        <p:spPr>
          <a:xfrm>
            <a:off x="619338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p:cNvSpPr>
            <a:spLocks noGrp="1"/>
          </p:cNvSpPr>
          <p:nvPr>
            <p:ph type="dt" sz="half" idx="10"/>
          </p:nvPr>
        </p:nvSpPr>
        <p:spPr/>
        <p:txBody>
          <a:bodyPr/>
          <a:lstStyle/>
          <a:p>
            <a:fld id="{EF70B6B6-72A5-497D-B862-D00E3E7ADF79}" type="datetimeFigureOut">
              <a:rPr lang="zh-TW" altLang="en-US" smtClean="0"/>
              <a:t>2019/2/14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E505EC4-DA24-47B9-B24D-33EED16B2865}" type="slidenum">
              <a:rPr lang="zh-TW" altLang="en-US" smtClean="0"/>
              <a:t>‹#›</a:t>
            </a:fld>
            <a:endParaRPr lang="zh-TW" altLang="en-US"/>
          </a:p>
        </p:txBody>
      </p:sp>
      <p:sp>
        <p:nvSpPr>
          <p:cNvPr id="10" name="標題 1"/>
          <p:cNvSpPr>
            <a:spLocks noGrp="1"/>
          </p:cNvSpPr>
          <p:nvPr>
            <p:ph type="ctrTitle" hasCustomPrompt="1"/>
          </p:nvPr>
        </p:nvSpPr>
        <p:spPr>
          <a:xfrm>
            <a:off x="670780" y="511033"/>
            <a:ext cx="12192000" cy="1817239"/>
          </a:xfrm>
        </p:spPr>
        <p:txBody>
          <a:bodyPr anchor="t">
            <a:normAutofit/>
          </a:bodyPr>
          <a:lstStyle>
            <a:lvl1pPr algn="l">
              <a:lnSpc>
                <a:spcPct val="100000"/>
              </a:lnSpc>
              <a:defRPr sz="4800" b="1" i="0">
                <a:solidFill>
                  <a:srgbClr val="313E47"/>
                </a:solidFill>
                <a:latin typeface="Arial" charset="0"/>
                <a:ea typeface="Arial" charset="0"/>
                <a:cs typeface="Arial" charset="0"/>
              </a:defRPr>
            </a:lvl1pPr>
          </a:lstStyle>
          <a:p>
            <a:r>
              <a:rPr lang="en-GB" altLang="zh-TW" sz="4800" dirty="0">
                <a:solidFill>
                  <a:srgbClr val="313E47"/>
                </a:solidFill>
                <a:latin typeface="Arial Bold" charset="0"/>
                <a:ea typeface="Arial Bold" charset="0"/>
                <a:cs typeface="Arial Bold" charset="0"/>
              </a:rPr>
              <a:t>Sample title</a:t>
            </a:r>
          </a:p>
        </p:txBody>
      </p:sp>
      <p:pic>
        <p:nvPicPr>
          <p:cNvPr id="11"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12"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13"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216263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70B6B6-72A5-497D-B862-D00E3E7ADF79}" type="datetimeFigureOut">
              <a:rPr lang="zh-TW" altLang="en-US" smtClean="0"/>
              <a:t>2019/2/14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E505EC4-DA24-47B9-B24D-33EED16B2865}" type="slidenum">
              <a:rPr lang="zh-TW" altLang="en-US" smtClean="0"/>
              <a:t>‹#›</a:t>
            </a:fld>
            <a:endParaRPr lang="zh-TW" altLang="en-US"/>
          </a:p>
        </p:txBody>
      </p:sp>
      <p:sp>
        <p:nvSpPr>
          <p:cNvPr id="6" name="標題 1"/>
          <p:cNvSpPr>
            <a:spLocks noGrp="1"/>
          </p:cNvSpPr>
          <p:nvPr>
            <p:ph type="ctrTitle" hasCustomPrompt="1"/>
          </p:nvPr>
        </p:nvSpPr>
        <p:spPr>
          <a:xfrm>
            <a:off x="670780" y="511033"/>
            <a:ext cx="12192000" cy="1817239"/>
          </a:xfrm>
        </p:spPr>
        <p:txBody>
          <a:bodyPr anchor="t">
            <a:normAutofit/>
          </a:bodyPr>
          <a:lstStyle>
            <a:lvl1pPr algn="l">
              <a:lnSpc>
                <a:spcPct val="100000"/>
              </a:lnSpc>
              <a:defRPr sz="4800" b="1" i="0">
                <a:solidFill>
                  <a:srgbClr val="313E47"/>
                </a:solidFill>
                <a:latin typeface="Arial" charset="0"/>
                <a:ea typeface="Arial" charset="0"/>
                <a:cs typeface="Arial" charset="0"/>
              </a:defRPr>
            </a:lvl1pPr>
          </a:lstStyle>
          <a:p>
            <a:r>
              <a:rPr lang="en-GB" altLang="zh-TW" sz="4800" dirty="0">
                <a:solidFill>
                  <a:srgbClr val="313E47"/>
                </a:solidFill>
                <a:latin typeface="Arial Bold" charset="0"/>
                <a:ea typeface="Arial Bold" charset="0"/>
                <a:cs typeface="Arial Bold" charset="0"/>
              </a:rPr>
              <a:t>Sample title</a:t>
            </a:r>
          </a:p>
        </p:txBody>
      </p:sp>
      <p:pic>
        <p:nvPicPr>
          <p:cNvPr id="7"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8"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9"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241121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0B6B6-72A5-497D-B862-D00E3E7ADF79}" type="datetimeFigureOut">
              <a:rPr lang="zh-TW" altLang="en-US" smtClean="0"/>
              <a:t>2019/2/14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E505EC4-DA24-47B9-B24D-33EED16B2865}" type="slidenum">
              <a:rPr lang="zh-TW" altLang="en-US" smtClean="0"/>
              <a:t>‹#›</a:t>
            </a:fld>
            <a:endParaRPr lang="zh-TW" altLang="en-US"/>
          </a:p>
        </p:txBody>
      </p:sp>
      <p:pic>
        <p:nvPicPr>
          <p:cNvPr id="5"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6"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7"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214188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3"/>
            <a:ext cx="4011084" cy="1162051"/>
          </a:xfrm>
        </p:spPr>
        <p:txBody>
          <a:bodyPr anchor="b"/>
          <a:lstStyle>
            <a:lvl1pPr algn="l">
              <a:defRPr sz="2667" b="1"/>
            </a:lvl1pPr>
          </a:lstStyle>
          <a:p>
            <a:r>
              <a:rPr lang="en-US" altLang="zh-TW"/>
              <a:t>Click to edit Master title style</a:t>
            </a:r>
            <a:endParaRPr lang="zh-TW" altLang="en-US"/>
          </a:p>
        </p:txBody>
      </p:sp>
      <p:sp>
        <p:nvSpPr>
          <p:cNvPr id="3" name="Content Placeholder 2"/>
          <p:cNvSpPr>
            <a:spLocks noGrp="1"/>
          </p:cNvSpPr>
          <p:nvPr>
            <p:ph idx="1"/>
          </p:nvPr>
        </p:nvSpPr>
        <p:spPr>
          <a:xfrm>
            <a:off x="4766733" y="273061"/>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471" indent="0">
              <a:buNone/>
              <a:defRPr sz="1600"/>
            </a:lvl2pPr>
            <a:lvl3pPr marL="1218952" indent="0">
              <a:buNone/>
              <a:defRPr sz="1333"/>
            </a:lvl3pPr>
            <a:lvl4pPr marL="1828426" indent="0">
              <a:buNone/>
              <a:defRPr sz="1200"/>
            </a:lvl4pPr>
            <a:lvl5pPr marL="2437906" indent="0">
              <a:buNone/>
              <a:defRPr sz="1200"/>
            </a:lvl5pPr>
            <a:lvl6pPr marL="3047376" indent="0">
              <a:buNone/>
              <a:defRPr sz="1200"/>
            </a:lvl6pPr>
            <a:lvl7pPr marL="3656847" indent="0">
              <a:buNone/>
              <a:defRPr sz="1200"/>
            </a:lvl7pPr>
            <a:lvl8pPr marL="4266325" indent="0">
              <a:buNone/>
              <a:defRPr sz="1200"/>
            </a:lvl8pPr>
            <a:lvl9pPr marL="4875801" indent="0">
              <a:buNone/>
              <a:defRPr sz="12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EF70B6B6-72A5-497D-B862-D00E3E7ADF79}" type="datetimeFigureOut">
              <a:rPr lang="zh-TW" altLang="en-US" smtClean="0"/>
              <a:t>2019/2/14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E505EC4-DA24-47B9-B24D-33EED16B2865}" type="slidenum">
              <a:rPr lang="zh-TW" altLang="en-US" smtClean="0"/>
              <a:t>‹#›</a:t>
            </a:fld>
            <a:endParaRPr lang="zh-TW" altLang="en-US"/>
          </a:p>
        </p:txBody>
      </p:sp>
      <p:pic>
        <p:nvPicPr>
          <p:cNvPr id="8" name="圖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30069"/>
            <a:ext cx="12192000" cy="140207"/>
          </a:xfrm>
          <a:prstGeom prst="rect">
            <a:avLst/>
          </a:prstGeom>
        </p:spPr>
      </p:pic>
      <p:sp>
        <p:nvSpPr>
          <p:cNvPr id="9" name="矩形 7"/>
          <p:cNvSpPr/>
          <p:nvPr userDrawn="1"/>
        </p:nvSpPr>
        <p:spPr>
          <a:xfrm>
            <a:off x="0" y="6711133"/>
            <a:ext cx="12192000" cy="36000"/>
          </a:xfrm>
          <a:prstGeom prst="rect">
            <a:avLst/>
          </a:prstGeom>
          <a:solidFill>
            <a:srgbClr val="E500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kumimoji="1" lang="zh-TW" altLang="en-US" sz="3200" dirty="0">
              <a:latin typeface="Arial" charset="0"/>
              <a:ea typeface="Arial" charset="0"/>
            </a:endParaRPr>
          </a:p>
        </p:txBody>
      </p:sp>
      <p:pic>
        <p:nvPicPr>
          <p:cNvPr id="10"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034" y="219181"/>
            <a:ext cx="985361" cy="298971"/>
          </a:xfrm>
          <a:prstGeom prst="rect">
            <a:avLst/>
          </a:prstGeom>
        </p:spPr>
      </p:pic>
    </p:spTree>
    <p:extLst>
      <p:ext uri="{BB962C8B-B14F-4D97-AF65-F5344CB8AC3E}">
        <p14:creationId xmlns:p14="http://schemas.microsoft.com/office/powerpoint/2010/main" val="82187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5" tIns="45717" rIns="91435" bIns="45717" rtlCol="0" anchor="ctr">
            <a:normAutofit/>
          </a:bodyPr>
          <a:lstStyle/>
          <a:p>
            <a:r>
              <a:rPr lang="en-US" altLang="zh-TW" dirty="0"/>
              <a:t>Click to edit Master title style</a:t>
            </a:r>
            <a:endParaRPr lang="zh-TW" alt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35" tIns="45717" rIns="91435" bIns="45717" rtlCol="0">
            <a:normAutofit/>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35" tIns="45717" rIns="91435" bIns="45717" rtlCol="0" anchor="ctr"/>
          <a:lstStyle>
            <a:lvl1pPr algn="l">
              <a:defRPr sz="1600" b="0" i="0">
                <a:solidFill>
                  <a:schemeClr val="tx1">
                    <a:tint val="75000"/>
                  </a:schemeClr>
                </a:solidFill>
                <a:latin typeface="Arial" pitchFamily="34" charset="0"/>
                <a:ea typeface="Arial 標準體" charset="0"/>
                <a:cs typeface="Arial" pitchFamily="34" charset="0"/>
              </a:defRPr>
            </a:lvl1pPr>
          </a:lstStyle>
          <a:p>
            <a:fld id="{EF70B6B6-72A5-497D-B862-D00E3E7ADF79}" type="datetimeFigureOut">
              <a:rPr lang="zh-TW" altLang="en-US" smtClean="0"/>
              <a:pPr/>
              <a:t>2019/2/14</a:t>
            </a:fld>
            <a:endParaRPr lang="zh-TW" alt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35" tIns="45717" rIns="91435" bIns="45717" rtlCol="0" anchor="ctr"/>
          <a:lstStyle>
            <a:lvl1pPr algn="ctr">
              <a:defRPr sz="1600" b="0" i="0">
                <a:solidFill>
                  <a:schemeClr val="tx1">
                    <a:tint val="75000"/>
                  </a:schemeClr>
                </a:solidFill>
                <a:latin typeface="Arial" pitchFamily="34" charset="0"/>
                <a:ea typeface="Arial 標準體" charset="0"/>
                <a:cs typeface="Arial" pitchFamily="34" charset="0"/>
              </a:defRPr>
            </a:lvl1pPr>
          </a:lstStyle>
          <a:p>
            <a:endParaRPr lang="zh-TW" alt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5" tIns="45717" rIns="91435" bIns="45717" rtlCol="0" anchor="ctr"/>
          <a:lstStyle>
            <a:lvl1pPr algn="r">
              <a:defRPr sz="1600" b="0" i="0">
                <a:solidFill>
                  <a:schemeClr val="tx1">
                    <a:tint val="75000"/>
                  </a:schemeClr>
                </a:solidFill>
                <a:latin typeface="Arial" pitchFamily="34" charset="0"/>
                <a:ea typeface="Arial 標準體" charset="0"/>
                <a:cs typeface="Arial" pitchFamily="34" charset="0"/>
              </a:defRPr>
            </a:lvl1pPr>
          </a:lstStyle>
          <a:p>
            <a:fld id="{4E505EC4-DA24-47B9-B24D-33EED16B2865}" type="slidenum">
              <a:rPr lang="zh-TW" altLang="en-US" smtClean="0"/>
              <a:pPr/>
              <a:t>‹#›</a:t>
            </a:fld>
            <a:endParaRPr lang="zh-TW" altLang="en-US" dirty="0"/>
          </a:p>
        </p:txBody>
      </p:sp>
    </p:spTree>
    <p:extLst>
      <p:ext uri="{BB962C8B-B14F-4D97-AF65-F5344CB8AC3E}">
        <p14:creationId xmlns:p14="http://schemas.microsoft.com/office/powerpoint/2010/main" val="215985782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0" r:id="rId4"/>
    <p:sldLayoutId id="2147483652" r:id="rId5"/>
    <p:sldLayoutId id="2147483653" r:id="rId6"/>
    <p:sldLayoutId id="2147483654" r:id="rId7"/>
    <p:sldLayoutId id="2147483655" r:id="rId8"/>
    <p:sldLayoutId id="2147483656" r:id="rId9"/>
    <p:sldLayoutId id="2147483661" r:id="rId10"/>
    <p:sldLayoutId id="2147483664" r:id="rId11"/>
  </p:sldLayoutIdLst>
  <p:txStyles>
    <p:titleStyle>
      <a:lvl1pPr algn="ctr" defTabSz="1218952" rtl="0" eaLnBrk="1" latinLnBrk="0" hangingPunct="1">
        <a:spcBef>
          <a:spcPct val="0"/>
        </a:spcBef>
        <a:buNone/>
        <a:defRPr sz="5867" b="0" i="0" kern="1200">
          <a:solidFill>
            <a:schemeClr val="tx1"/>
          </a:solidFill>
          <a:latin typeface="Arial" pitchFamily="34" charset="0"/>
          <a:ea typeface="Arial 標準體" charset="0"/>
          <a:cs typeface="Arial" pitchFamily="34" charset="0"/>
        </a:defRPr>
      </a:lvl1pPr>
    </p:titleStyle>
    <p:bodyStyle>
      <a:lvl1pPr marL="457103" indent="-457103" algn="l" defTabSz="1218952" rtl="0" eaLnBrk="1" latinLnBrk="0" hangingPunct="1">
        <a:spcBef>
          <a:spcPct val="20000"/>
        </a:spcBef>
        <a:buFont typeface="Arial" pitchFamily="34" charset="0"/>
        <a:buChar char="•"/>
        <a:defRPr sz="4267" b="0" i="0" kern="1200">
          <a:solidFill>
            <a:schemeClr val="tx1"/>
          </a:solidFill>
          <a:latin typeface="Arial" pitchFamily="34" charset="0"/>
          <a:ea typeface="Arial 標準體" charset="0"/>
          <a:cs typeface="Arial" pitchFamily="34" charset="0"/>
        </a:defRPr>
      </a:lvl1pPr>
      <a:lvl2pPr marL="990401" indent="-380922" algn="l" defTabSz="1218952" rtl="0" eaLnBrk="1" latinLnBrk="0" hangingPunct="1">
        <a:spcBef>
          <a:spcPct val="20000"/>
        </a:spcBef>
        <a:buFont typeface="Arial" pitchFamily="34" charset="0"/>
        <a:buChar char="–"/>
        <a:defRPr sz="3733" b="0" i="0" kern="1200">
          <a:solidFill>
            <a:schemeClr val="tx1"/>
          </a:solidFill>
          <a:latin typeface="Arial" pitchFamily="34" charset="0"/>
          <a:ea typeface="Arial 標準體" charset="0"/>
          <a:cs typeface="Arial" pitchFamily="34" charset="0"/>
        </a:defRPr>
      </a:lvl2pPr>
      <a:lvl3pPr marL="1523689" indent="-304736" algn="l" defTabSz="1218952" rtl="0" eaLnBrk="1" latinLnBrk="0" hangingPunct="1">
        <a:spcBef>
          <a:spcPct val="20000"/>
        </a:spcBef>
        <a:buFont typeface="Arial" pitchFamily="34" charset="0"/>
        <a:buChar char="•"/>
        <a:defRPr sz="3200" b="0" i="0" kern="1200">
          <a:solidFill>
            <a:schemeClr val="tx1"/>
          </a:solidFill>
          <a:latin typeface="Arial" pitchFamily="34" charset="0"/>
          <a:ea typeface="Arial 標準體" charset="0"/>
          <a:cs typeface="Arial" pitchFamily="34" charset="0"/>
        </a:defRPr>
      </a:lvl3pPr>
      <a:lvl4pPr marL="2133163" indent="-304736" algn="l" defTabSz="1218952" rtl="0" eaLnBrk="1" latinLnBrk="0" hangingPunct="1">
        <a:spcBef>
          <a:spcPct val="20000"/>
        </a:spcBef>
        <a:buFont typeface="Arial" pitchFamily="34" charset="0"/>
        <a:buChar char="–"/>
        <a:defRPr sz="2667" b="0" i="0" kern="1200">
          <a:solidFill>
            <a:schemeClr val="tx1"/>
          </a:solidFill>
          <a:latin typeface="Arial" pitchFamily="34" charset="0"/>
          <a:ea typeface="Arial 標準體" charset="0"/>
          <a:cs typeface="Arial" pitchFamily="34" charset="0"/>
        </a:defRPr>
      </a:lvl4pPr>
      <a:lvl5pPr marL="2742641" indent="-304736" algn="l" defTabSz="1218952" rtl="0" eaLnBrk="1" latinLnBrk="0" hangingPunct="1">
        <a:spcBef>
          <a:spcPct val="20000"/>
        </a:spcBef>
        <a:buFont typeface="Arial" pitchFamily="34" charset="0"/>
        <a:buChar char="»"/>
        <a:defRPr sz="2667" b="0" i="0" kern="1200">
          <a:solidFill>
            <a:schemeClr val="tx1"/>
          </a:solidFill>
          <a:latin typeface="Arial" pitchFamily="34" charset="0"/>
          <a:ea typeface="Arial 標準體" charset="0"/>
          <a:cs typeface="Arial" pitchFamily="34" charset="0"/>
        </a:defRPr>
      </a:lvl5pPr>
      <a:lvl6pPr marL="3352112" indent="-304736" algn="l" defTabSz="1218952"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589" indent="-304736" algn="l" defTabSz="1218952"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064" indent="-304736" algn="l" defTabSz="1218952"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538" indent="-304736" algn="l" defTabSz="1218952"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TW"/>
      </a:defPPr>
      <a:lvl1pPr marL="0" algn="l" defTabSz="1218952" rtl="0" eaLnBrk="1" latinLnBrk="0" hangingPunct="1">
        <a:defRPr sz="2400" kern="1200">
          <a:solidFill>
            <a:schemeClr val="tx1"/>
          </a:solidFill>
          <a:latin typeface="+mn-lt"/>
          <a:ea typeface="+mn-ea"/>
          <a:cs typeface="+mn-cs"/>
        </a:defRPr>
      </a:lvl1pPr>
      <a:lvl2pPr marL="609471" algn="l" defTabSz="1218952" rtl="0" eaLnBrk="1" latinLnBrk="0" hangingPunct="1">
        <a:defRPr sz="2400" kern="1200">
          <a:solidFill>
            <a:schemeClr val="tx1"/>
          </a:solidFill>
          <a:latin typeface="+mn-lt"/>
          <a:ea typeface="+mn-ea"/>
          <a:cs typeface="+mn-cs"/>
        </a:defRPr>
      </a:lvl2pPr>
      <a:lvl3pPr marL="1218952" algn="l" defTabSz="1218952" rtl="0" eaLnBrk="1" latinLnBrk="0" hangingPunct="1">
        <a:defRPr sz="2400" kern="1200">
          <a:solidFill>
            <a:schemeClr val="tx1"/>
          </a:solidFill>
          <a:latin typeface="+mn-lt"/>
          <a:ea typeface="+mn-ea"/>
          <a:cs typeface="+mn-cs"/>
        </a:defRPr>
      </a:lvl3pPr>
      <a:lvl4pPr marL="1828426" algn="l" defTabSz="1218952" rtl="0" eaLnBrk="1" latinLnBrk="0" hangingPunct="1">
        <a:defRPr sz="2400" kern="1200">
          <a:solidFill>
            <a:schemeClr val="tx1"/>
          </a:solidFill>
          <a:latin typeface="+mn-lt"/>
          <a:ea typeface="+mn-ea"/>
          <a:cs typeface="+mn-cs"/>
        </a:defRPr>
      </a:lvl4pPr>
      <a:lvl5pPr marL="2437906" algn="l" defTabSz="1218952" rtl="0" eaLnBrk="1" latinLnBrk="0" hangingPunct="1">
        <a:defRPr sz="2400" kern="1200">
          <a:solidFill>
            <a:schemeClr val="tx1"/>
          </a:solidFill>
          <a:latin typeface="+mn-lt"/>
          <a:ea typeface="+mn-ea"/>
          <a:cs typeface="+mn-cs"/>
        </a:defRPr>
      </a:lvl5pPr>
      <a:lvl6pPr marL="3047376" algn="l" defTabSz="1218952" rtl="0" eaLnBrk="1" latinLnBrk="0" hangingPunct="1">
        <a:defRPr sz="2400" kern="1200">
          <a:solidFill>
            <a:schemeClr val="tx1"/>
          </a:solidFill>
          <a:latin typeface="+mn-lt"/>
          <a:ea typeface="+mn-ea"/>
          <a:cs typeface="+mn-cs"/>
        </a:defRPr>
      </a:lvl6pPr>
      <a:lvl7pPr marL="3656847" algn="l" defTabSz="1218952" rtl="0" eaLnBrk="1" latinLnBrk="0" hangingPunct="1">
        <a:defRPr sz="2400" kern="1200">
          <a:solidFill>
            <a:schemeClr val="tx1"/>
          </a:solidFill>
          <a:latin typeface="+mn-lt"/>
          <a:ea typeface="+mn-ea"/>
          <a:cs typeface="+mn-cs"/>
        </a:defRPr>
      </a:lvl7pPr>
      <a:lvl8pPr marL="4266325" algn="l" defTabSz="1218952" rtl="0" eaLnBrk="1" latinLnBrk="0" hangingPunct="1">
        <a:defRPr sz="2400" kern="1200">
          <a:solidFill>
            <a:schemeClr val="tx1"/>
          </a:solidFill>
          <a:latin typeface="+mn-lt"/>
          <a:ea typeface="+mn-ea"/>
          <a:cs typeface="+mn-cs"/>
        </a:defRPr>
      </a:lvl8pPr>
      <a:lvl9pPr marL="4875801" algn="l" defTabSz="12189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 y="-11822"/>
            <a:ext cx="12204183" cy="6869819"/>
          </a:xfrm>
          <a:prstGeom prst="rect">
            <a:avLst/>
          </a:prstGeom>
        </p:spPr>
      </p:pic>
      <p:sp>
        <p:nvSpPr>
          <p:cNvPr id="14" name="Rectangle 12"/>
          <p:cNvSpPr/>
          <p:nvPr/>
        </p:nvSpPr>
        <p:spPr>
          <a:xfrm>
            <a:off x="1611532" y="4886980"/>
            <a:ext cx="5503705" cy="523220"/>
          </a:xfrm>
          <a:prstGeom prst="rect">
            <a:avLst/>
          </a:prstGeom>
        </p:spPr>
        <p:txBody>
          <a:bodyPr wrap="square">
            <a:spAutoFit/>
          </a:bodyPr>
          <a:lstStyle/>
          <a:p>
            <a:r>
              <a:rPr lang="en-US" altLang="zh-TW" sz="2800" dirty="0">
                <a:solidFill>
                  <a:schemeClr val="bg1"/>
                </a:solidFill>
                <a:latin typeface="Arial" panose="020B0604020202020204" pitchFamily="34" charset="0"/>
                <a:ea typeface="Arial 標準體" charset="0"/>
                <a:cs typeface="Arial" panose="020B0604020202020204" pitchFamily="34" charset="0"/>
              </a:rPr>
              <a:t>ZU506 / ZH506 Sales Kit</a:t>
            </a:r>
            <a:endParaRPr lang="en-GB" sz="2800" dirty="0">
              <a:solidFill>
                <a:schemeClr val="bg1"/>
              </a:solidFill>
              <a:latin typeface="Arial" panose="020B0604020202020204" pitchFamily="34" charset="0"/>
              <a:ea typeface="Arial 標準體" charset="0"/>
              <a:cs typeface="Arial" panose="020B0604020202020204" pitchFamily="34" charset="0"/>
            </a:endParaRPr>
          </a:p>
        </p:txBody>
      </p:sp>
      <p:sp>
        <p:nvSpPr>
          <p:cNvPr id="15" name="Rectangle 13"/>
          <p:cNvSpPr/>
          <p:nvPr/>
        </p:nvSpPr>
        <p:spPr>
          <a:xfrm>
            <a:off x="1611532" y="5595537"/>
            <a:ext cx="2741212" cy="360612"/>
          </a:xfrm>
          <a:prstGeom prst="rect">
            <a:avLst/>
          </a:prstGeom>
        </p:spPr>
        <p:txBody>
          <a:bodyPr wrap="square">
            <a:spAutoFit/>
          </a:bodyPr>
          <a:lstStyle/>
          <a:p>
            <a:pPr>
              <a:lnSpc>
                <a:spcPct val="120000"/>
              </a:lnSpc>
            </a:pPr>
            <a:r>
              <a:rPr lang="en-GB" sz="1600" dirty="0">
                <a:solidFill>
                  <a:schemeClr val="bg1"/>
                </a:solidFill>
                <a:latin typeface="Arial 標準體" charset="0"/>
                <a:ea typeface="Arial 標準體" charset="0"/>
                <a:cs typeface="Arial" pitchFamily="34" charset="0"/>
              </a:rPr>
              <a:t>2019 Q 1</a:t>
            </a:r>
          </a:p>
        </p:txBody>
      </p:sp>
      <p:sp>
        <p:nvSpPr>
          <p:cNvPr id="8" name="TextBox 2"/>
          <p:cNvSpPr txBox="1"/>
          <p:nvPr/>
        </p:nvSpPr>
        <p:spPr>
          <a:xfrm>
            <a:off x="1543050" y="6334780"/>
            <a:ext cx="10648950" cy="523220"/>
          </a:xfrm>
          <a:prstGeom prst="rect">
            <a:avLst/>
          </a:prstGeom>
          <a:noFill/>
        </p:spPr>
        <p:txBody>
          <a:bodyPr wrap="square" rtlCol="0">
            <a:spAutoFit/>
          </a:bodyPr>
          <a:lstStyle/>
          <a:p>
            <a:pPr algn="r"/>
            <a:r>
              <a:rPr lang="en-US" altLang="zh-TW" sz="1400" dirty="0">
                <a:solidFill>
                  <a:schemeClr val="bg1"/>
                </a:solidFill>
                <a:latin typeface="Arial" panose="020B0604020202020204" pitchFamily="34" charset="0"/>
                <a:ea typeface="Arial 標準體" charset="0"/>
                <a:cs typeface="Arial" panose="020B0604020202020204" pitchFamily="34" charset="0"/>
              </a:rPr>
              <a:t>Training Disclaimer: This file is used for training and reference purposes only.</a:t>
            </a:r>
          </a:p>
          <a:p>
            <a:pPr algn="r"/>
            <a:r>
              <a:rPr lang="en-US" altLang="zh-TW" sz="1400" dirty="0">
                <a:solidFill>
                  <a:schemeClr val="bg1"/>
                </a:solidFill>
                <a:latin typeface="Arial" panose="020B0604020202020204" pitchFamily="34" charset="0"/>
                <a:ea typeface="Arial 標準體" charset="0"/>
                <a:cs typeface="Arial" panose="020B0604020202020204" pitchFamily="34" charset="0"/>
              </a:rPr>
              <a:t>Please use the included information at your discretion.</a:t>
            </a:r>
            <a:endParaRPr lang="zh-TW" altLang="en-US" sz="1400" dirty="0">
              <a:solidFill>
                <a:schemeClr val="bg1"/>
              </a:solidFill>
              <a:latin typeface="Arial" panose="020B0604020202020204" pitchFamily="34" charset="0"/>
              <a:ea typeface="Arial 標準體" charset="0"/>
              <a:cs typeface="Arial" panose="020B0604020202020204" pitchFamily="34" charset="0"/>
            </a:endParaRPr>
          </a:p>
        </p:txBody>
      </p:sp>
      <p:pic>
        <p:nvPicPr>
          <p:cNvPr id="9" name="圖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834" y="2853502"/>
            <a:ext cx="5984848" cy="765667"/>
          </a:xfrm>
          <a:prstGeom prst="rect">
            <a:avLst/>
          </a:prstGeom>
        </p:spPr>
      </p:pic>
    </p:spTree>
    <p:extLst>
      <p:ext uri="{BB962C8B-B14F-4D97-AF65-F5344CB8AC3E}">
        <p14:creationId xmlns:p14="http://schemas.microsoft.com/office/powerpoint/2010/main" val="372504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24" y="0"/>
            <a:ext cx="12203024" cy="6865373"/>
          </a:xfrm>
          <a:prstGeom prst="rect">
            <a:avLst/>
          </a:prstGeom>
        </p:spPr>
      </p:pic>
      <p:pic>
        <p:nvPicPr>
          <p:cNvPr id="2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304" y="4122720"/>
            <a:ext cx="6213636" cy="2638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503091" y="448842"/>
            <a:ext cx="4907109" cy="7703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標準體" charset="0"/>
                <a:ea typeface="Arial 標準體" charset="0"/>
                <a:cs typeface="Arial" pitchFamily="34" charset="0"/>
              </a:rPr>
              <a:t>Versatile Installation</a:t>
            </a:r>
          </a:p>
        </p:txBody>
      </p:sp>
      <p:sp>
        <p:nvSpPr>
          <p:cNvPr id="7" name="TextBox 6"/>
          <p:cNvSpPr txBox="1"/>
          <p:nvPr/>
        </p:nvSpPr>
        <p:spPr>
          <a:xfrm>
            <a:off x="766123" y="2119310"/>
            <a:ext cx="2662877" cy="338554"/>
          </a:xfrm>
          <a:prstGeom prst="rect">
            <a:avLst/>
          </a:prstGeom>
          <a:noFill/>
        </p:spPr>
        <p:txBody>
          <a:bodyPr wrap="square" rtlCol="0">
            <a:spAutoFit/>
          </a:bodyPr>
          <a:lstStyle/>
          <a:p>
            <a:r>
              <a:rPr lang="fr-FR" altLang="zh-TW" sz="1600" dirty="0">
                <a:solidFill>
                  <a:srgbClr val="313E47"/>
                </a:solidFill>
                <a:latin typeface="Arial 標準體" charset="0"/>
                <a:ea typeface="Arial 標準體" charset="0"/>
                <a:cs typeface="Arial" pitchFamily="34" charset="0"/>
              </a:rPr>
              <a:t>FLEXIBLE  INSTALLATION</a:t>
            </a:r>
          </a:p>
        </p:txBody>
      </p:sp>
      <p:sp>
        <p:nvSpPr>
          <p:cNvPr id="8" name="TextBox 7"/>
          <p:cNvSpPr txBox="1"/>
          <p:nvPr/>
        </p:nvSpPr>
        <p:spPr>
          <a:xfrm>
            <a:off x="3603884" y="2117326"/>
            <a:ext cx="1878998" cy="338554"/>
          </a:xfrm>
          <a:prstGeom prst="rect">
            <a:avLst/>
          </a:prstGeom>
          <a:noFill/>
        </p:spPr>
        <p:txBody>
          <a:bodyPr wrap="square" rtlCol="0">
            <a:spAutoFit/>
          </a:bodyPr>
          <a:lstStyle/>
          <a:p>
            <a:r>
              <a:rPr lang="fr-FR" altLang="zh-TW" sz="1600" dirty="0">
                <a:solidFill>
                  <a:srgbClr val="313E47"/>
                </a:solidFill>
                <a:latin typeface="Arial 標準體" charset="0"/>
                <a:ea typeface="Arial 標準體" charset="0"/>
                <a:cs typeface="Arial" pitchFamily="34" charset="0"/>
              </a:rPr>
              <a:t>PORTRAIT MODE</a:t>
            </a:r>
          </a:p>
        </p:txBody>
      </p:sp>
      <p:sp>
        <p:nvSpPr>
          <p:cNvPr id="2" name="TextBox 1"/>
          <p:cNvSpPr txBox="1"/>
          <p:nvPr/>
        </p:nvSpPr>
        <p:spPr>
          <a:xfrm>
            <a:off x="8589818" y="6431486"/>
            <a:ext cx="3581400" cy="276999"/>
          </a:xfrm>
          <a:prstGeom prst="rect">
            <a:avLst/>
          </a:prstGeom>
          <a:noFill/>
        </p:spPr>
        <p:txBody>
          <a:bodyPr wrap="square" rtlCol="0">
            <a:spAutoFit/>
          </a:bodyPr>
          <a:lstStyle/>
          <a:p>
            <a:pPr algn="r"/>
            <a:r>
              <a:rPr lang="en-US" altLang="zh-TW" sz="1200" dirty="0">
                <a:latin typeface="Arial 標準體" charset="0"/>
                <a:ea typeface="Arial 標準體" charset="0"/>
              </a:rPr>
              <a:t>*approximate values; for reference only</a:t>
            </a:r>
            <a:endParaRPr lang="zh-TW" altLang="en-US" sz="1200" dirty="0">
              <a:latin typeface="Arial 標準體" charset="0"/>
              <a:ea typeface="Arial 標準體" charset="0"/>
            </a:endParaRPr>
          </a:p>
        </p:txBody>
      </p:sp>
      <p:pic>
        <p:nvPicPr>
          <p:cNvPr id="13" name="圖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2619" y="2937137"/>
            <a:ext cx="609600" cy="890259"/>
          </a:xfrm>
          <a:prstGeom prst="rect">
            <a:avLst/>
          </a:prstGeom>
        </p:spPr>
      </p:pic>
      <p:pic>
        <p:nvPicPr>
          <p:cNvPr id="14" name="圖片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1996" y="1222658"/>
            <a:ext cx="865576" cy="865578"/>
          </a:xfrm>
          <a:prstGeom prst="rect">
            <a:avLst/>
          </a:prstGeom>
        </p:spPr>
      </p:pic>
      <p:pic>
        <p:nvPicPr>
          <p:cNvPr id="15" name="圖片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3720" y="1220674"/>
            <a:ext cx="865576" cy="865578"/>
          </a:xfrm>
          <a:prstGeom prst="rect">
            <a:avLst/>
          </a:prstGeom>
        </p:spPr>
      </p:pic>
      <p:pic>
        <p:nvPicPr>
          <p:cNvPr id="17" name="圖片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95213" y="2614629"/>
            <a:ext cx="840822" cy="910432"/>
          </a:xfrm>
          <a:prstGeom prst="rect">
            <a:avLst/>
          </a:prstGeom>
        </p:spPr>
      </p:pic>
      <p:sp>
        <p:nvSpPr>
          <p:cNvPr id="23" name="TextBox 7"/>
          <p:cNvSpPr txBox="1"/>
          <p:nvPr/>
        </p:nvSpPr>
        <p:spPr>
          <a:xfrm>
            <a:off x="568900" y="3537945"/>
            <a:ext cx="2479100" cy="584775"/>
          </a:xfrm>
          <a:prstGeom prst="rect">
            <a:avLst/>
          </a:prstGeom>
          <a:noFill/>
        </p:spPr>
        <p:txBody>
          <a:bodyPr wrap="square" rtlCol="0">
            <a:spAutoFit/>
          </a:bodyPr>
          <a:lstStyle/>
          <a:p>
            <a:pPr algn="ctr"/>
            <a:r>
              <a:rPr lang="en-US" altLang="zh-TW" sz="1600" dirty="0">
                <a:solidFill>
                  <a:srgbClr val="313E47"/>
                </a:solidFill>
                <a:latin typeface="Arial 標準體" charset="0"/>
                <a:ea typeface="Arial 標準體" charset="0"/>
                <a:cs typeface="Arial" pitchFamily="34" charset="0"/>
              </a:rPr>
              <a:t>Designed for Continuous</a:t>
            </a:r>
          </a:p>
          <a:p>
            <a:pPr algn="ctr"/>
            <a:r>
              <a:rPr lang="en-US" altLang="zh-TW" sz="1600" dirty="0">
                <a:solidFill>
                  <a:srgbClr val="313E47"/>
                </a:solidFill>
                <a:latin typeface="Arial 標準體" charset="0"/>
                <a:ea typeface="Arial 標準體" charset="0"/>
                <a:cs typeface="Arial" pitchFamily="34" charset="0"/>
              </a:rPr>
              <a:t>24/7 Operation</a:t>
            </a:r>
            <a:endParaRPr lang="zh-TW" altLang="en-US" sz="1600" dirty="0">
              <a:solidFill>
                <a:srgbClr val="313E47"/>
              </a:solidFill>
              <a:latin typeface="Arial 標準體" charset="0"/>
              <a:ea typeface="Arial 標準體" charset="0"/>
            </a:endParaRPr>
          </a:p>
        </p:txBody>
      </p:sp>
      <p:sp>
        <p:nvSpPr>
          <p:cNvPr id="9" name="TextBox 8"/>
          <p:cNvSpPr txBox="1"/>
          <p:nvPr/>
        </p:nvSpPr>
        <p:spPr>
          <a:xfrm>
            <a:off x="3175122" y="3544178"/>
            <a:ext cx="3055893" cy="892552"/>
          </a:xfrm>
          <a:prstGeom prst="rect">
            <a:avLst/>
          </a:prstGeom>
          <a:noFill/>
        </p:spPr>
        <p:txBody>
          <a:bodyPr wrap="square" rtlCol="0">
            <a:spAutoFit/>
          </a:bodyPr>
          <a:lstStyle/>
          <a:p>
            <a:pPr algn="ctr"/>
            <a:r>
              <a:rPr lang="fr-FR" altLang="zh-TW" sz="1600" dirty="0">
                <a:solidFill>
                  <a:srgbClr val="313E47"/>
                </a:solidFill>
                <a:latin typeface="Arial 標準體" charset="0"/>
                <a:ea typeface="Arial 標準體" charset="0"/>
                <a:cs typeface="Arial" pitchFamily="34" charset="0"/>
              </a:rPr>
              <a:t>COMPACT FORM FACTOR</a:t>
            </a:r>
          </a:p>
          <a:p>
            <a:pPr algn="ctr"/>
            <a:r>
              <a:rPr lang="fr-FR" altLang="zh-TW" sz="1200" dirty="0">
                <a:solidFill>
                  <a:srgbClr val="313E47"/>
                </a:solidFill>
                <a:latin typeface="Arial 標準體" charset="0"/>
                <a:ea typeface="Arial 標準體" charset="0"/>
                <a:cs typeface="Arial" pitchFamily="34" charset="0"/>
              </a:rPr>
              <a:t>*50% of NEC’s PA502HL size</a:t>
            </a:r>
          </a:p>
          <a:p>
            <a:pPr algn="ctr"/>
            <a:r>
              <a:rPr lang="fr-FR" altLang="zh-TW" sz="1200" dirty="0">
                <a:solidFill>
                  <a:srgbClr val="313E47"/>
                </a:solidFill>
                <a:latin typeface="Arial 標準體" charset="0"/>
                <a:ea typeface="Arial 標準體" charset="0"/>
                <a:cs typeface="Arial" pitchFamily="34" charset="0"/>
              </a:rPr>
              <a:t>*62% of Sony’s VP-PHZ10 size</a:t>
            </a:r>
          </a:p>
          <a:p>
            <a:pPr algn="ctr"/>
            <a:r>
              <a:rPr lang="fr-FR" altLang="zh-TW" sz="1200" dirty="0">
                <a:solidFill>
                  <a:srgbClr val="313E47"/>
                </a:solidFill>
                <a:latin typeface="Arial 標準體" charset="0"/>
                <a:ea typeface="Arial 標準體" charset="0"/>
                <a:cs typeface="Arial" pitchFamily="34" charset="0"/>
              </a:rPr>
              <a:t>*65% of Epson’s PowerLite L510U size</a:t>
            </a:r>
          </a:p>
        </p:txBody>
      </p:sp>
    </p:spTree>
    <p:extLst>
      <p:ext uri="{BB962C8B-B14F-4D97-AF65-F5344CB8AC3E}">
        <p14:creationId xmlns:p14="http://schemas.microsoft.com/office/powerpoint/2010/main" val="58962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03091" y="448842"/>
            <a:ext cx="5211909"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標準體" charset="0"/>
                <a:ea typeface="Arial 標準體" charset="0"/>
                <a:cs typeface="Arial" pitchFamily="34" charset="0"/>
              </a:rPr>
              <a:t>Installation Friendly</a:t>
            </a:r>
          </a:p>
        </p:txBody>
      </p:sp>
      <p:grpSp>
        <p:nvGrpSpPr>
          <p:cNvPr id="4" name="群組 3"/>
          <p:cNvGrpSpPr/>
          <p:nvPr/>
        </p:nvGrpSpPr>
        <p:grpSpPr>
          <a:xfrm>
            <a:off x="859766" y="1627517"/>
            <a:ext cx="2903348" cy="400110"/>
            <a:chOff x="609600" y="1524000"/>
            <a:chExt cx="2903348" cy="400110"/>
          </a:xfrm>
        </p:grpSpPr>
        <p:sp>
          <p:nvSpPr>
            <p:cNvPr id="13" name="TextBox 12"/>
            <p:cNvSpPr txBox="1"/>
            <p:nvPr/>
          </p:nvSpPr>
          <p:spPr>
            <a:xfrm>
              <a:off x="853745" y="1524000"/>
              <a:ext cx="2659203" cy="400110"/>
            </a:xfrm>
            <a:prstGeom prst="rect">
              <a:avLst/>
            </a:prstGeom>
            <a:noFill/>
          </p:spPr>
          <p:txBody>
            <a:bodyPr wrap="square" rtlCol="0">
              <a:spAutoFit/>
            </a:bodyPr>
            <a:lstStyle/>
            <a:p>
              <a:r>
                <a:rPr lang="fr-FR" altLang="zh-TW" sz="2000" dirty="0">
                  <a:latin typeface="Arial 標準體" charset="0"/>
                  <a:ea typeface="Arial 標準體" charset="0"/>
                  <a:cs typeface="Arial" pitchFamily="34" charset="0"/>
                </a:rPr>
                <a:t>4 - Corner Adjustment</a:t>
              </a:r>
            </a:p>
          </p:txBody>
        </p:sp>
        <p:sp>
          <p:nvSpPr>
            <p:cNvPr id="16" name="橢圓 17"/>
            <p:cNvSpPr/>
            <p:nvPr/>
          </p:nvSpPr>
          <p:spPr>
            <a:xfrm>
              <a:off x="609600" y="1628564"/>
              <a:ext cx="190982" cy="190982"/>
            </a:xfrm>
            <a:prstGeom prst="ellipse">
              <a:avLst/>
            </a:prstGeom>
            <a:gradFill>
              <a:gsLst>
                <a:gs pos="0">
                  <a:schemeClr val="accent1">
                    <a:lumMod val="0"/>
                    <a:lumOff val="100000"/>
                  </a:schemeClr>
                </a:gs>
                <a:gs pos="100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grpSp>
      <p:sp>
        <p:nvSpPr>
          <p:cNvPr id="24" name="TextBox 23"/>
          <p:cNvSpPr txBox="1"/>
          <p:nvPr/>
        </p:nvSpPr>
        <p:spPr>
          <a:xfrm>
            <a:off x="1110779" y="1968719"/>
            <a:ext cx="3385022" cy="830997"/>
          </a:xfrm>
          <a:prstGeom prst="rect">
            <a:avLst/>
          </a:prstGeom>
          <a:noFill/>
        </p:spPr>
        <p:txBody>
          <a:bodyPr wrap="square" rtlCol="0">
            <a:spAutoFit/>
          </a:bodyPr>
          <a:lstStyle/>
          <a:p>
            <a:r>
              <a:rPr lang="en-US" altLang="zh-TW" sz="1200" dirty="0">
                <a:latin typeface="Arial 標準體" charset="0"/>
                <a:ea typeface="Arial 標準體" charset="0"/>
              </a:rPr>
              <a:t>By individually adjusting each corner of the image, it eliminates any crooked or distorted images in off-angle or restricted space installations for that perfect picture.</a:t>
            </a:r>
            <a:endParaRPr lang="zh-TW" altLang="en-US" sz="1200" dirty="0">
              <a:latin typeface="Arial 標準體" charset="0"/>
              <a:ea typeface="Arial 標準體" charset="0"/>
            </a:endParaRPr>
          </a:p>
        </p:txBody>
      </p:sp>
      <p:pic>
        <p:nvPicPr>
          <p:cNvPr id="2" name="圖片 1"/>
          <p:cNvPicPr>
            <a:picLocks/>
          </p:cNvPicPr>
          <p:nvPr/>
        </p:nvPicPr>
        <p:blipFill>
          <a:blip r:embed="rId3" cstate="email">
            <a:extLst>
              <a:ext uri="{28A0092B-C50C-407E-A947-70E740481C1C}">
                <a14:useLocalDpi xmlns:a14="http://schemas.microsoft.com/office/drawing/2010/main"/>
              </a:ext>
            </a:extLst>
          </a:blip>
          <a:stretch>
            <a:fillRect/>
          </a:stretch>
        </p:blipFill>
        <p:spPr>
          <a:xfrm>
            <a:off x="5181600" y="2027627"/>
            <a:ext cx="5364481" cy="3352800"/>
          </a:xfrm>
          <a:prstGeom prst="rect">
            <a:avLst/>
          </a:prstGeom>
        </p:spPr>
      </p:pic>
    </p:spTree>
    <p:extLst>
      <p:ext uri="{BB962C8B-B14F-4D97-AF65-F5344CB8AC3E}">
        <p14:creationId xmlns:p14="http://schemas.microsoft.com/office/powerpoint/2010/main" val="245307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03091" y="448842"/>
            <a:ext cx="6964509" cy="538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標準體" charset="0"/>
                <a:ea typeface="Arial 標準體" charset="0"/>
                <a:cs typeface="Arial" pitchFamily="34" charset="0"/>
              </a:rPr>
              <a:t>Installation Friendly Highlights</a:t>
            </a:r>
          </a:p>
        </p:txBody>
      </p:sp>
      <p:grpSp>
        <p:nvGrpSpPr>
          <p:cNvPr id="8" name="群組 7"/>
          <p:cNvGrpSpPr/>
          <p:nvPr/>
        </p:nvGrpSpPr>
        <p:grpSpPr>
          <a:xfrm>
            <a:off x="613410" y="1066800"/>
            <a:ext cx="9292590" cy="615227"/>
            <a:chOff x="613410" y="4049390"/>
            <a:chExt cx="9292590" cy="615227"/>
          </a:xfrm>
        </p:grpSpPr>
        <p:sp>
          <p:nvSpPr>
            <p:cNvPr id="14" name="TextBox 13"/>
            <p:cNvSpPr txBox="1"/>
            <p:nvPr/>
          </p:nvSpPr>
          <p:spPr>
            <a:xfrm>
              <a:off x="863763" y="4049390"/>
              <a:ext cx="2649185" cy="400110"/>
            </a:xfrm>
            <a:prstGeom prst="rect">
              <a:avLst/>
            </a:prstGeom>
            <a:noFill/>
          </p:spPr>
          <p:txBody>
            <a:bodyPr wrap="square" rtlCol="0">
              <a:spAutoFit/>
            </a:bodyPr>
            <a:lstStyle/>
            <a:p>
              <a:r>
                <a:rPr lang="fr-FR" altLang="zh-TW" sz="2000" dirty="0">
                  <a:latin typeface="Arial 標準體" charset="0"/>
                  <a:ea typeface="Arial 標準體" charset="0"/>
                  <a:cs typeface="Arial" pitchFamily="34" charset="0"/>
                </a:rPr>
                <a:t>Color Matching Mode</a:t>
              </a:r>
            </a:p>
          </p:txBody>
        </p:sp>
        <p:sp>
          <p:nvSpPr>
            <p:cNvPr id="17" name="橢圓 18"/>
            <p:cNvSpPr/>
            <p:nvPr/>
          </p:nvSpPr>
          <p:spPr>
            <a:xfrm>
              <a:off x="613410" y="4153952"/>
              <a:ext cx="190982" cy="190982"/>
            </a:xfrm>
            <a:prstGeom prst="ellipse">
              <a:avLst/>
            </a:prstGeom>
            <a:gradFill>
              <a:gsLst>
                <a:gs pos="0">
                  <a:schemeClr val="accent1">
                    <a:lumMod val="0"/>
                    <a:lumOff val="100000"/>
                  </a:schemeClr>
                </a:gs>
                <a:gs pos="100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sp>
          <p:nvSpPr>
            <p:cNvPr id="25" name="TextBox 24"/>
            <p:cNvSpPr txBox="1"/>
            <p:nvPr/>
          </p:nvSpPr>
          <p:spPr>
            <a:xfrm>
              <a:off x="860612" y="4387618"/>
              <a:ext cx="9045388" cy="276999"/>
            </a:xfrm>
            <a:prstGeom prst="rect">
              <a:avLst/>
            </a:prstGeom>
            <a:noFill/>
          </p:spPr>
          <p:txBody>
            <a:bodyPr wrap="square" rtlCol="0">
              <a:spAutoFit/>
            </a:bodyPr>
            <a:lstStyle/>
            <a:p>
              <a:r>
                <a:rPr lang="en-US" altLang="zh-TW" sz="1200" dirty="0">
                  <a:latin typeface="Arial 標準體" charset="0"/>
                  <a:ea typeface="Arial 標準體" charset="0"/>
                </a:rPr>
                <a:t>The colour matching system, combines accurate measurements across multiple projectors creates seamless blends every time.</a:t>
              </a:r>
              <a:endParaRPr lang="zh-TW" altLang="en-US" sz="1200" dirty="0">
                <a:latin typeface="Arial 標準體" charset="0"/>
                <a:ea typeface="Arial 標準體" charset="0"/>
              </a:endParaRPr>
            </a:p>
          </p:txBody>
        </p:sp>
      </p:grpSp>
      <p:sp>
        <p:nvSpPr>
          <p:cNvPr id="5" name="TextBox 4"/>
          <p:cNvSpPr txBox="1"/>
          <p:nvPr/>
        </p:nvSpPr>
        <p:spPr>
          <a:xfrm>
            <a:off x="2225832" y="3388504"/>
            <a:ext cx="1745991" cy="276999"/>
          </a:xfrm>
          <a:prstGeom prst="rect">
            <a:avLst/>
          </a:prstGeom>
          <a:noFill/>
        </p:spPr>
        <p:txBody>
          <a:bodyPr wrap="none" rtlCol="0">
            <a:spAutoFit/>
          </a:bodyPr>
          <a:lstStyle/>
          <a:p>
            <a:pPr algn="ctr"/>
            <a:r>
              <a:rPr lang="en-US" altLang="zh-TW" sz="1200" dirty="0">
                <a:latin typeface="Arial 標準體" charset="0"/>
                <a:ea typeface="Arial 標準體" charset="0"/>
              </a:rPr>
              <a:t>Without color matching</a:t>
            </a:r>
            <a:endParaRPr lang="zh-TW" altLang="en-US" sz="1200" dirty="0">
              <a:latin typeface="Arial 標準體" charset="0"/>
              <a:ea typeface="Arial 標準體" charset="0"/>
            </a:endParaRPr>
          </a:p>
        </p:txBody>
      </p:sp>
      <p:sp>
        <p:nvSpPr>
          <p:cNvPr id="30" name="TextBox 29"/>
          <p:cNvSpPr txBox="1"/>
          <p:nvPr/>
        </p:nvSpPr>
        <p:spPr>
          <a:xfrm>
            <a:off x="7742552" y="3386084"/>
            <a:ext cx="1532792" cy="276999"/>
          </a:xfrm>
          <a:prstGeom prst="rect">
            <a:avLst/>
          </a:prstGeom>
          <a:noFill/>
        </p:spPr>
        <p:txBody>
          <a:bodyPr wrap="none" rtlCol="0">
            <a:spAutoFit/>
          </a:bodyPr>
          <a:lstStyle/>
          <a:p>
            <a:pPr algn="ctr"/>
            <a:r>
              <a:rPr lang="en-US" altLang="zh-TW" sz="1200" dirty="0">
                <a:latin typeface="Arial 標準體" charset="0"/>
                <a:ea typeface="Arial 標準體" charset="0"/>
              </a:rPr>
              <a:t>With color matching</a:t>
            </a:r>
            <a:endParaRPr lang="zh-TW" altLang="en-US" sz="1200" dirty="0">
              <a:latin typeface="Arial 標準體" charset="0"/>
              <a:ea typeface="Arial 標準體" charset="0"/>
            </a:endParaRPr>
          </a:p>
        </p:txBody>
      </p:sp>
      <p:grpSp>
        <p:nvGrpSpPr>
          <p:cNvPr id="19" name="群組 18"/>
          <p:cNvGrpSpPr/>
          <p:nvPr/>
        </p:nvGrpSpPr>
        <p:grpSpPr>
          <a:xfrm>
            <a:off x="985678" y="1761256"/>
            <a:ext cx="4479217" cy="1614757"/>
            <a:chOff x="985678" y="2100693"/>
            <a:chExt cx="4479217" cy="1614757"/>
          </a:xfrm>
        </p:grpSpPr>
        <p:pic>
          <p:nvPicPr>
            <p:cNvPr id="34" name="圖片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678" y="2100693"/>
              <a:ext cx="4479217" cy="1614757"/>
            </a:xfrm>
            <a:prstGeom prst="rect">
              <a:avLst/>
            </a:prstGeom>
          </p:spPr>
        </p:pic>
        <p:pic>
          <p:nvPicPr>
            <p:cNvPr id="35" name="圖片 34"/>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tretch>
              <a:fillRect/>
            </a:stretch>
          </p:blipFill>
          <p:spPr>
            <a:xfrm>
              <a:off x="3971823" y="2100693"/>
              <a:ext cx="1493072" cy="1614757"/>
            </a:xfrm>
            <a:prstGeom prst="rect">
              <a:avLst/>
            </a:prstGeom>
          </p:spPr>
        </p:pic>
        <p:pic>
          <p:nvPicPr>
            <p:cNvPr id="36" name="圖片 35"/>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a:ext>
              </a:extLst>
            </a:blip>
            <a:stretch>
              <a:fillRect/>
            </a:stretch>
          </p:blipFill>
          <p:spPr>
            <a:xfrm>
              <a:off x="985678" y="2100693"/>
              <a:ext cx="1493072" cy="1614757"/>
            </a:xfrm>
            <a:prstGeom prst="rect">
              <a:avLst/>
            </a:prstGeom>
          </p:spPr>
        </p:pic>
      </p:grpSp>
      <p:pic>
        <p:nvPicPr>
          <p:cNvPr id="37" name="圖片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0237" y="1759466"/>
            <a:ext cx="4479217" cy="1614757"/>
          </a:xfrm>
          <a:prstGeom prst="rect">
            <a:avLst/>
          </a:prstGeom>
        </p:spPr>
      </p:pic>
      <p:sp>
        <p:nvSpPr>
          <p:cNvPr id="39" name="向下箭號 38"/>
          <p:cNvSpPr/>
          <p:nvPr/>
        </p:nvSpPr>
        <p:spPr>
          <a:xfrm rot="16200000">
            <a:off x="5621940" y="2121818"/>
            <a:ext cx="186121" cy="279594"/>
          </a:xfrm>
          <a:prstGeom prst="downArrow">
            <a:avLst/>
          </a:prstGeom>
          <a:gradFill>
            <a:gsLst>
              <a:gs pos="68000">
                <a:srgbClr val="00A0E9"/>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2" name="向下箭號 41"/>
          <p:cNvSpPr/>
          <p:nvPr/>
        </p:nvSpPr>
        <p:spPr>
          <a:xfrm rot="16200000">
            <a:off x="5621941" y="2676000"/>
            <a:ext cx="186121" cy="279594"/>
          </a:xfrm>
          <a:prstGeom prst="downArrow">
            <a:avLst/>
          </a:prstGeom>
          <a:gradFill>
            <a:gsLst>
              <a:gs pos="68000">
                <a:srgbClr val="00A0E9"/>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28843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03091" y="448842"/>
            <a:ext cx="10547530"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TW" sz="2800" dirty="0">
              <a:solidFill>
                <a:srgbClr val="313E47"/>
              </a:solidFill>
              <a:latin typeface="Arial 標準體" charset="0"/>
              <a:ea typeface="Arial 標準體" charset="0"/>
              <a:cs typeface="Arial" pitchFamily="34" charset="0"/>
            </a:endParaRPr>
          </a:p>
        </p:txBody>
      </p:sp>
      <p:sp>
        <p:nvSpPr>
          <p:cNvPr id="9" name="Rectangle 2"/>
          <p:cNvSpPr txBox="1">
            <a:spLocks noChangeArrowheads="1"/>
          </p:cNvSpPr>
          <p:nvPr/>
        </p:nvSpPr>
        <p:spPr>
          <a:xfrm>
            <a:off x="503091" y="448842"/>
            <a:ext cx="5211909" cy="651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panose="020B0604020202020204" pitchFamily="34" charset="0"/>
                <a:ea typeface="Arial 標準體" charset="0"/>
                <a:cs typeface="Arial" panose="020B0604020202020204" pitchFamily="34" charset="0"/>
              </a:rPr>
              <a:t>Network control protocols</a:t>
            </a:r>
          </a:p>
        </p:txBody>
      </p:sp>
      <p:sp>
        <p:nvSpPr>
          <p:cNvPr id="13" name="TextBox 21"/>
          <p:cNvSpPr txBox="1"/>
          <p:nvPr/>
        </p:nvSpPr>
        <p:spPr>
          <a:xfrm>
            <a:off x="914400" y="2193265"/>
            <a:ext cx="9601200" cy="830997"/>
          </a:xfrm>
          <a:prstGeom prst="rect">
            <a:avLst/>
          </a:prstGeom>
          <a:noFill/>
        </p:spPr>
        <p:txBody>
          <a:bodyPr wrap="square" rtlCol="0">
            <a:spAutoFit/>
          </a:bodyPr>
          <a:lstStyle/>
          <a:p>
            <a:r>
              <a:rPr lang="en-US" altLang="zh-TW" sz="1600" dirty="0">
                <a:latin typeface="Arial" charset="0"/>
                <a:ea typeface="Arial" charset="0"/>
                <a:cs typeface="Arial" charset="0"/>
              </a:rPr>
              <a:t>Versatile System Integration Control Protocols </a:t>
            </a:r>
            <a:r>
              <a:rPr lang="en-US" altLang="zh-TW" sz="1600" dirty="0">
                <a:solidFill>
                  <a:srgbClr val="0000FF"/>
                </a:solidFill>
                <a:latin typeface="Arial" charset="0"/>
                <a:ea typeface="Arial" charset="0"/>
                <a:cs typeface="Arial" charset="0"/>
              </a:rPr>
              <a:t>Crestron </a:t>
            </a:r>
            <a:r>
              <a:rPr lang="en-US" altLang="zh-TW" sz="1600" dirty="0" err="1">
                <a:solidFill>
                  <a:srgbClr val="0000FF"/>
                </a:solidFill>
                <a:latin typeface="Arial" charset="0"/>
                <a:ea typeface="Arial" charset="0"/>
                <a:cs typeface="Arial" charset="0"/>
              </a:rPr>
              <a:t>RoomView</a:t>
            </a:r>
            <a:r>
              <a:rPr lang="en-US" altLang="zh-TW" sz="1600" dirty="0">
                <a:latin typeface="Arial" charset="0"/>
                <a:ea typeface="Arial" charset="0"/>
                <a:cs typeface="Arial" charset="0"/>
              </a:rPr>
              <a:t>, </a:t>
            </a:r>
            <a:r>
              <a:rPr lang="en-US" altLang="zh-TW" sz="1600" dirty="0">
                <a:solidFill>
                  <a:srgbClr val="0000FF"/>
                </a:solidFill>
                <a:latin typeface="Arial" charset="0"/>
                <a:ea typeface="Arial" charset="0"/>
                <a:cs typeface="Arial" charset="0"/>
              </a:rPr>
              <a:t>Extron’s IP Link</a:t>
            </a:r>
            <a:r>
              <a:rPr lang="en-US" altLang="zh-TW" sz="1600" dirty="0">
                <a:latin typeface="Arial" charset="0"/>
                <a:ea typeface="Arial" charset="0"/>
                <a:cs typeface="Arial" charset="0"/>
              </a:rPr>
              <a:t>, </a:t>
            </a:r>
            <a:r>
              <a:rPr lang="en-US" altLang="zh-TW" sz="1600" dirty="0">
                <a:solidFill>
                  <a:srgbClr val="0000FF"/>
                </a:solidFill>
                <a:latin typeface="Arial" charset="0"/>
                <a:ea typeface="Arial" charset="0"/>
                <a:cs typeface="Arial" charset="0"/>
              </a:rPr>
              <a:t>AMX dynamic device discovery</a:t>
            </a:r>
            <a:r>
              <a:rPr lang="en-US" altLang="zh-TW" sz="1600" dirty="0">
                <a:latin typeface="Arial" charset="0"/>
                <a:ea typeface="Arial" charset="0"/>
                <a:cs typeface="Arial" charset="0"/>
              </a:rPr>
              <a:t>, </a:t>
            </a:r>
            <a:r>
              <a:rPr lang="en-US" altLang="zh-TW" sz="1600" dirty="0">
                <a:solidFill>
                  <a:srgbClr val="0000FF"/>
                </a:solidFill>
                <a:latin typeface="Arial" charset="0"/>
                <a:ea typeface="Arial" charset="0"/>
                <a:cs typeface="Arial" charset="0"/>
              </a:rPr>
              <a:t>PJ-Link</a:t>
            </a:r>
            <a:r>
              <a:rPr lang="en-US" altLang="zh-TW" sz="1600" dirty="0">
                <a:latin typeface="Arial" charset="0"/>
                <a:ea typeface="Arial" charset="0"/>
                <a:cs typeface="Arial" charset="0"/>
              </a:rPr>
              <a:t>, </a:t>
            </a:r>
            <a:r>
              <a:rPr lang="en-US" altLang="zh-TW" sz="1600" dirty="0">
                <a:solidFill>
                  <a:srgbClr val="0000FF"/>
                </a:solidFill>
                <a:latin typeface="Arial" charset="0"/>
                <a:ea typeface="Arial" charset="0"/>
                <a:cs typeface="Arial" charset="0"/>
              </a:rPr>
              <a:t>Telnet</a:t>
            </a:r>
            <a:r>
              <a:rPr lang="en-US" altLang="zh-TW" sz="1600" dirty="0">
                <a:latin typeface="Arial" charset="0"/>
                <a:ea typeface="Arial" charset="0"/>
                <a:cs typeface="Arial" charset="0"/>
              </a:rPr>
              <a:t> and </a:t>
            </a:r>
            <a:r>
              <a:rPr lang="en-US" altLang="zh-TW" sz="1600" dirty="0">
                <a:solidFill>
                  <a:srgbClr val="0000FF"/>
                </a:solidFill>
                <a:latin typeface="Arial" charset="0"/>
                <a:ea typeface="Arial" charset="0"/>
                <a:cs typeface="Arial" charset="0"/>
              </a:rPr>
              <a:t>HTTP</a:t>
            </a:r>
            <a:r>
              <a:rPr lang="en-US" altLang="zh-TW" sz="1600" dirty="0">
                <a:latin typeface="Arial" charset="0"/>
                <a:ea typeface="Arial" charset="0"/>
                <a:cs typeface="Arial" charset="0"/>
              </a:rPr>
              <a:t> protocols are fully supported, allowing the series to be controlled across a network, keeping you in control, wherever you are.</a:t>
            </a: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98836" y="1100931"/>
            <a:ext cx="2834486" cy="9448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pjlink.jbmia.or.jp/img/logo_pjlin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41507" y="1152996"/>
            <a:ext cx="2411654" cy="8477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22977" y="960713"/>
            <a:ext cx="994672" cy="94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http://www.largevenue.hitachi.com.au/wp-content/uploads/2014/12/amx-logo.gif"/>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2871" t="6267" r="20714" b="8387"/>
          <a:stretch/>
        </p:blipFill>
        <p:spPr bwMode="auto">
          <a:xfrm>
            <a:off x="9153715" y="903294"/>
            <a:ext cx="1051920" cy="105169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
          <p:cNvSpPr txBox="1">
            <a:spLocks noChangeArrowheads="1"/>
          </p:cNvSpPr>
          <p:nvPr/>
        </p:nvSpPr>
        <p:spPr>
          <a:xfrm>
            <a:off x="503091" y="3589910"/>
            <a:ext cx="3078309" cy="651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TW" sz="2800" b="1" dirty="0">
              <a:solidFill>
                <a:srgbClr val="313E47"/>
              </a:solidFill>
              <a:latin typeface="Arial 標準體" charset="0"/>
              <a:ea typeface="Arial 標準體" charset="0"/>
              <a:cs typeface="Arial" pitchFamily="34" charset="0"/>
            </a:endParaRPr>
          </a:p>
        </p:txBody>
      </p:sp>
      <p:sp>
        <p:nvSpPr>
          <p:cNvPr id="15" name="Rectangle 2"/>
          <p:cNvSpPr txBox="1">
            <a:spLocks noChangeArrowheads="1"/>
          </p:cNvSpPr>
          <p:nvPr/>
        </p:nvSpPr>
        <p:spPr>
          <a:xfrm>
            <a:off x="503091" y="3962400"/>
            <a:ext cx="2925909" cy="651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charset="0"/>
                <a:ea typeface="Arial" charset="0"/>
                <a:cs typeface="Arial" charset="0"/>
              </a:rPr>
              <a:t>AV Mute </a:t>
            </a:r>
          </a:p>
        </p:txBody>
      </p:sp>
      <p:sp>
        <p:nvSpPr>
          <p:cNvPr id="21" name="TextBox 6"/>
          <p:cNvSpPr txBox="1"/>
          <p:nvPr/>
        </p:nvSpPr>
        <p:spPr>
          <a:xfrm>
            <a:off x="1143000" y="4519282"/>
            <a:ext cx="10134600" cy="830997"/>
          </a:xfrm>
          <a:prstGeom prst="rect">
            <a:avLst/>
          </a:prstGeom>
          <a:noFill/>
        </p:spPr>
        <p:txBody>
          <a:bodyPr wrap="square" rtlCol="0">
            <a:spAutoFit/>
          </a:bodyPr>
          <a:lstStyle/>
          <a:p>
            <a:r>
              <a:rPr lang="en-US" altLang="zh-TW" sz="1600" dirty="0">
                <a:latin typeface="Arial" charset="0"/>
                <a:ea typeface="Arial" charset="0"/>
                <a:cs typeface="Arial" charset="0"/>
              </a:rPr>
              <a:t>In situations where only absolute darkness is required, the ZU506 and ZH506 series can provide a total blackout that functions like mechanical shutter.  The change between normal projection to a total black image and vice versa is instantaneous.</a:t>
            </a:r>
          </a:p>
        </p:txBody>
      </p:sp>
      <p:cxnSp>
        <p:nvCxnSpPr>
          <p:cNvPr id="22" name="直線接點 21"/>
          <p:cNvCxnSpPr/>
          <p:nvPr/>
        </p:nvCxnSpPr>
        <p:spPr>
          <a:xfrm>
            <a:off x="609600" y="3429000"/>
            <a:ext cx="10896600" cy="0"/>
          </a:xfrm>
          <a:prstGeom prst="line">
            <a:avLst/>
          </a:prstGeom>
          <a:ln w="12700">
            <a:solidFill>
              <a:srgbClr val="313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64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5765"/>
            <a:ext cx="12187226" cy="6901474"/>
          </a:xfrm>
          <a:prstGeom prst="rect">
            <a:avLst/>
          </a:prstGeom>
        </p:spPr>
      </p:pic>
      <p:sp>
        <p:nvSpPr>
          <p:cNvPr id="17" name="TextBox 16"/>
          <p:cNvSpPr txBox="1"/>
          <p:nvPr/>
        </p:nvSpPr>
        <p:spPr>
          <a:xfrm>
            <a:off x="457200" y="6232478"/>
            <a:ext cx="11104390" cy="338554"/>
          </a:xfrm>
          <a:prstGeom prst="rect">
            <a:avLst/>
          </a:prstGeom>
          <a:noFill/>
        </p:spPr>
        <p:txBody>
          <a:bodyPr wrap="square" rtlCol="0">
            <a:spAutoFit/>
          </a:bodyPr>
          <a:lstStyle/>
          <a:p>
            <a:pPr algn="dist"/>
            <a:r>
              <a:rPr lang="en-US" altLang="zh-TW" sz="1600" dirty="0">
                <a:solidFill>
                  <a:schemeClr val="bg1"/>
                </a:solidFill>
                <a:latin typeface="Arial 標準體" charset="0"/>
                <a:ea typeface="Arial 標準體" charset="0"/>
                <a:cs typeface="Arial" pitchFamily="34" charset="0"/>
              </a:rPr>
              <a:t>WHISPER-SILENT</a:t>
            </a:r>
            <a:r>
              <a:rPr lang="en-US" altLang="zh-TW" sz="1600">
                <a:solidFill>
                  <a:schemeClr val="bg1"/>
                </a:solidFill>
                <a:latin typeface="Arial 標準體" charset="0"/>
                <a:ea typeface="Arial 標準體" charset="0"/>
                <a:cs typeface="Arial" pitchFamily="34" charset="0"/>
              </a:rPr>
              <a:t>.</a:t>
            </a:r>
            <a:r>
              <a:rPr lang="en-US" altLang="zh-TW" sz="1600">
                <a:latin typeface="Arial 標準體" charset="0"/>
                <a:ea typeface="Arial 標準體" charset="0"/>
                <a:cs typeface="Arial" pitchFamily="34" charset="0"/>
              </a:rPr>
              <a:t>   </a:t>
            </a:r>
            <a:r>
              <a:rPr lang="en-US" altLang="zh-TW" sz="1600" dirty="0">
                <a:latin typeface="Arial 標準體" charset="0"/>
                <a:ea typeface="Arial 標準體" charset="0"/>
                <a:cs typeface="Arial" pitchFamily="34" charset="0"/>
              </a:rPr>
              <a:t>UNOBTRUSIVE.  SUPERIOR  </a:t>
            </a:r>
            <a:r>
              <a:rPr lang="en-US" altLang="zh-TW" sz="1600" dirty="0">
                <a:solidFill>
                  <a:schemeClr val="bg1"/>
                </a:solidFill>
                <a:latin typeface="Arial 標準體" charset="0"/>
                <a:ea typeface="Arial 標準體" charset="0"/>
                <a:cs typeface="Arial" pitchFamily="34" charset="0"/>
              </a:rPr>
              <a:t>VIEWING EXPERIENCE.</a:t>
            </a:r>
            <a:endParaRPr lang="zh-TW" altLang="en-US" sz="1600" dirty="0">
              <a:solidFill>
                <a:schemeClr val="bg1"/>
              </a:solidFill>
              <a:latin typeface="Arial 標準體" charset="0"/>
              <a:ea typeface="Arial 標準體" charset="0"/>
              <a:cs typeface="Arial" pitchFamily="34" charset="0"/>
            </a:endParaRPr>
          </a:p>
        </p:txBody>
      </p:sp>
      <p:sp>
        <p:nvSpPr>
          <p:cNvPr id="19" name="Rectangle 2"/>
          <p:cNvSpPr txBox="1">
            <a:spLocks noChangeArrowheads="1"/>
          </p:cNvSpPr>
          <p:nvPr/>
        </p:nvSpPr>
        <p:spPr>
          <a:xfrm>
            <a:off x="503091" y="448842"/>
            <a:ext cx="8682766"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標準體" charset="0"/>
                <a:ea typeface="Arial 標準體" charset="0"/>
                <a:cs typeface="Arial" pitchFamily="34" charset="0"/>
              </a:rPr>
              <a:t>Low Noise: Quieter than a Whisper</a:t>
            </a:r>
            <a:endParaRPr lang="en-GB" altLang="zh-TW" sz="2800" b="1" dirty="0">
              <a:solidFill>
                <a:srgbClr val="313E47"/>
              </a:solidFill>
              <a:latin typeface="Arial 標準體" charset="0"/>
              <a:ea typeface="Arial 標準體" charset="0"/>
              <a:cs typeface="Arial" pitchFamily="34" charset="0"/>
            </a:endParaRPr>
          </a:p>
        </p:txBody>
      </p:sp>
      <p:sp>
        <p:nvSpPr>
          <p:cNvPr id="15" name="TextBox 3"/>
          <p:cNvSpPr txBox="1">
            <a:spLocks noChangeArrowheads="1"/>
          </p:cNvSpPr>
          <p:nvPr/>
        </p:nvSpPr>
        <p:spPr bwMode="auto">
          <a:xfrm>
            <a:off x="7451354" y="1599336"/>
            <a:ext cx="1952779" cy="13234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bg2"/>
                </a:solidFill>
                <a:latin typeface="Arial" charset="0"/>
                <a:ea typeface="新細明體" charset="-120"/>
              </a:defRPr>
            </a:lvl1pPr>
            <a:lvl2pPr marL="742950" indent="-285750">
              <a:defRPr sz="900">
                <a:solidFill>
                  <a:schemeClr val="bg2"/>
                </a:solidFill>
                <a:latin typeface="Arial" charset="0"/>
                <a:ea typeface="新細明體" charset="-120"/>
              </a:defRPr>
            </a:lvl2pPr>
            <a:lvl3pPr marL="1143000" indent="-228600">
              <a:defRPr sz="900">
                <a:solidFill>
                  <a:schemeClr val="bg2"/>
                </a:solidFill>
                <a:latin typeface="Arial" charset="0"/>
                <a:ea typeface="新細明體" charset="-120"/>
              </a:defRPr>
            </a:lvl3pPr>
            <a:lvl4pPr marL="1600200" indent="-228600">
              <a:defRPr sz="900">
                <a:solidFill>
                  <a:schemeClr val="bg2"/>
                </a:solidFill>
                <a:latin typeface="Arial" charset="0"/>
                <a:ea typeface="新細明體" charset="-120"/>
              </a:defRPr>
            </a:lvl4pPr>
            <a:lvl5pPr marL="2057400" indent="-228600">
              <a:defRPr sz="900">
                <a:solidFill>
                  <a:schemeClr val="bg2"/>
                </a:solidFill>
                <a:latin typeface="Arial" charset="0"/>
                <a:ea typeface="新細明體" charset="-120"/>
              </a:defRPr>
            </a:lvl5pPr>
            <a:lvl6pPr marL="2514600" indent="-228600" eaLnBrk="0" fontAlgn="base" hangingPunct="0">
              <a:spcBef>
                <a:spcPct val="0"/>
              </a:spcBef>
              <a:spcAft>
                <a:spcPct val="0"/>
              </a:spcAft>
              <a:defRPr sz="900">
                <a:solidFill>
                  <a:schemeClr val="bg2"/>
                </a:solidFill>
                <a:latin typeface="Arial" charset="0"/>
                <a:ea typeface="新細明體" charset="-120"/>
              </a:defRPr>
            </a:lvl6pPr>
            <a:lvl7pPr marL="2971800" indent="-228600" eaLnBrk="0" fontAlgn="base" hangingPunct="0">
              <a:spcBef>
                <a:spcPct val="0"/>
              </a:spcBef>
              <a:spcAft>
                <a:spcPct val="0"/>
              </a:spcAft>
              <a:defRPr sz="900">
                <a:solidFill>
                  <a:schemeClr val="bg2"/>
                </a:solidFill>
                <a:latin typeface="Arial" charset="0"/>
                <a:ea typeface="新細明體" charset="-120"/>
              </a:defRPr>
            </a:lvl7pPr>
            <a:lvl8pPr marL="3429000" indent="-228600" eaLnBrk="0" fontAlgn="base" hangingPunct="0">
              <a:spcBef>
                <a:spcPct val="0"/>
              </a:spcBef>
              <a:spcAft>
                <a:spcPct val="0"/>
              </a:spcAft>
              <a:defRPr sz="900">
                <a:solidFill>
                  <a:schemeClr val="bg2"/>
                </a:solidFill>
                <a:latin typeface="Arial" charset="0"/>
                <a:ea typeface="新細明體" charset="-120"/>
              </a:defRPr>
            </a:lvl8pPr>
            <a:lvl9pPr marL="3886200" indent="-228600" eaLnBrk="0" fontAlgn="base" hangingPunct="0">
              <a:spcBef>
                <a:spcPct val="0"/>
              </a:spcBef>
              <a:spcAft>
                <a:spcPct val="0"/>
              </a:spcAft>
              <a:defRPr sz="900">
                <a:solidFill>
                  <a:schemeClr val="bg2"/>
                </a:solidFill>
                <a:latin typeface="Arial" charset="0"/>
                <a:ea typeface="新細明體" charset="-120"/>
              </a:defRPr>
            </a:lvl9pPr>
          </a:lstStyle>
          <a:p>
            <a:pPr algn="ctr">
              <a:defRPr/>
            </a:pPr>
            <a:r>
              <a:rPr lang="en-US" altLang="zh-TW" sz="8000" dirty="0">
                <a:solidFill>
                  <a:schemeClr val="bg1"/>
                </a:solidFill>
                <a:latin typeface="Arial 標準體" charset="0"/>
                <a:ea typeface="Arial 標準體" charset="0"/>
                <a:cs typeface="Arial" pitchFamily="34" charset="0"/>
              </a:rPr>
              <a:t>28</a:t>
            </a:r>
            <a:r>
              <a:rPr lang="en-US" altLang="zh-TW" sz="4000" dirty="0">
                <a:solidFill>
                  <a:schemeClr val="bg1"/>
                </a:solidFill>
                <a:latin typeface="Arial 標準體" charset="0"/>
                <a:ea typeface="Arial 標準體" charset="0"/>
                <a:cs typeface="Arial" pitchFamily="34" charset="0"/>
              </a:rPr>
              <a:t>dB</a:t>
            </a:r>
          </a:p>
        </p:txBody>
      </p:sp>
      <p:grpSp>
        <p:nvGrpSpPr>
          <p:cNvPr id="38" name="群組 37"/>
          <p:cNvGrpSpPr/>
          <p:nvPr/>
        </p:nvGrpSpPr>
        <p:grpSpPr>
          <a:xfrm>
            <a:off x="5470303" y="4732825"/>
            <a:ext cx="6098860" cy="1215850"/>
            <a:chOff x="5552660" y="4765353"/>
            <a:chExt cx="6098860" cy="1215850"/>
          </a:xfrm>
        </p:grpSpPr>
        <p:sp>
          <p:nvSpPr>
            <p:cNvPr id="6" name="矩形 5"/>
            <p:cNvSpPr>
              <a:spLocks noChangeArrowheads="1"/>
            </p:cNvSpPr>
            <p:nvPr/>
          </p:nvSpPr>
          <p:spPr bwMode="auto">
            <a:xfrm>
              <a:off x="8818245" y="5450288"/>
              <a:ext cx="60786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TW" sz="1050" dirty="0">
                  <a:solidFill>
                    <a:srgbClr val="0D0D03"/>
                  </a:solidFill>
                  <a:latin typeface="Arial 標準體" charset="0"/>
                  <a:ea typeface="Arial 標準體" charset="0"/>
                  <a:cs typeface="Arial" pitchFamily="34" charset="0"/>
                </a:rPr>
                <a:t>30dB</a:t>
              </a:r>
            </a:p>
            <a:p>
              <a:pPr algn="ctr">
                <a:defRPr/>
              </a:pPr>
              <a:r>
                <a:rPr lang="en-US" altLang="zh-TW" sz="900" dirty="0">
                  <a:solidFill>
                    <a:srgbClr val="0D0D03"/>
                  </a:solidFill>
                  <a:latin typeface="Arial 標準體" charset="0"/>
                  <a:ea typeface="Arial 標準體" charset="0"/>
                  <a:cs typeface="Arial" pitchFamily="34" charset="0"/>
                </a:rPr>
                <a:t>Whisper</a:t>
              </a:r>
              <a:endParaRPr lang="zh-TW" altLang="en-US" sz="900" dirty="0">
                <a:solidFill>
                  <a:srgbClr val="0D0D03"/>
                </a:solidFill>
                <a:latin typeface="Arial 標準體" charset="0"/>
                <a:ea typeface="Arial 標準體" charset="0"/>
                <a:cs typeface="Arial" pitchFamily="34" charset="0"/>
              </a:endParaRPr>
            </a:p>
          </p:txBody>
        </p:sp>
        <p:sp>
          <p:nvSpPr>
            <p:cNvPr id="7" name="矩形 9"/>
            <p:cNvSpPr>
              <a:spLocks noChangeArrowheads="1"/>
            </p:cNvSpPr>
            <p:nvPr/>
          </p:nvSpPr>
          <p:spPr bwMode="auto">
            <a:xfrm>
              <a:off x="7565516" y="5450288"/>
              <a:ext cx="108234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TW" sz="1050" dirty="0">
                  <a:solidFill>
                    <a:schemeClr val="bg1"/>
                  </a:solidFill>
                  <a:latin typeface="Arial 標準體" charset="0"/>
                  <a:ea typeface="Arial 標準體" charset="0"/>
                  <a:cs typeface="Arial" pitchFamily="34" charset="0"/>
                </a:rPr>
                <a:t>20dB</a:t>
              </a:r>
            </a:p>
            <a:p>
              <a:pPr algn="ctr">
                <a:defRPr/>
              </a:pPr>
              <a:r>
                <a:rPr lang="en-US" altLang="zh-TW" sz="900" dirty="0">
                  <a:solidFill>
                    <a:schemeClr val="bg1"/>
                  </a:solidFill>
                  <a:latin typeface="Arial 標準體" charset="0"/>
                  <a:ea typeface="Arial 標準體" charset="0"/>
                  <a:cs typeface="Arial" pitchFamily="34" charset="0"/>
                </a:rPr>
                <a:t>Normal Breathing</a:t>
              </a:r>
            </a:p>
          </p:txBody>
        </p:sp>
        <p:sp>
          <p:nvSpPr>
            <p:cNvPr id="8" name="矩形 10"/>
            <p:cNvSpPr>
              <a:spLocks noChangeArrowheads="1"/>
            </p:cNvSpPr>
            <p:nvPr/>
          </p:nvSpPr>
          <p:spPr bwMode="auto">
            <a:xfrm>
              <a:off x="6908441" y="5450288"/>
              <a:ext cx="50045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TW" sz="1050" dirty="0">
                  <a:latin typeface="Arial 標準體" charset="0"/>
                  <a:ea typeface="Arial 標準體" charset="0"/>
                  <a:cs typeface="Arial" pitchFamily="34" charset="0"/>
                </a:rPr>
                <a:t>10dB</a:t>
              </a:r>
            </a:p>
          </p:txBody>
        </p:sp>
        <p:sp>
          <p:nvSpPr>
            <p:cNvPr id="9" name="矩形 11"/>
            <p:cNvSpPr>
              <a:spLocks noChangeArrowheads="1"/>
            </p:cNvSpPr>
            <p:nvPr/>
          </p:nvSpPr>
          <p:spPr bwMode="auto">
            <a:xfrm>
              <a:off x="5552660" y="5450288"/>
              <a:ext cx="1204176"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TW" sz="1050" dirty="0">
                  <a:latin typeface="Arial 標準體" charset="0"/>
                  <a:ea typeface="Arial 標準體" charset="0"/>
                  <a:cs typeface="Arial" pitchFamily="34" charset="0"/>
                </a:rPr>
                <a:t>1 dB</a:t>
              </a:r>
            </a:p>
            <a:p>
              <a:pPr algn="ctr">
                <a:defRPr/>
              </a:pPr>
              <a:r>
                <a:rPr lang="en-US" altLang="zh-TW" sz="900" dirty="0">
                  <a:latin typeface="Arial 標準體" charset="0"/>
                  <a:ea typeface="Arial 標準體" charset="0"/>
                  <a:cs typeface="Arial" pitchFamily="34" charset="0"/>
                </a:rPr>
                <a:t>Lowest perceivable </a:t>
              </a:r>
            </a:p>
            <a:p>
              <a:pPr algn="ctr">
                <a:defRPr/>
              </a:pPr>
              <a:r>
                <a:rPr lang="en-US" altLang="zh-TW" sz="900" dirty="0">
                  <a:latin typeface="Arial 標準體" charset="0"/>
                  <a:ea typeface="Arial 標準體" charset="0"/>
                  <a:cs typeface="Arial" pitchFamily="34" charset="0"/>
                </a:rPr>
                <a:t>change in volume</a:t>
              </a:r>
            </a:p>
          </p:txBody>
        </p:sp>
        <p:sp>
          <p:nvSpPr>
            <p:cNvPr id="21" name="矩形 5"/>
            <p:cNvSpPr>
              <a:spLocks noChangeArrowheads="1"/>
            </p:cNvSpPr>
            <p:nvPr/>
          </p:nvSpPr>
          <p:spPr bwMode="auto">
            <a:xfrm>
              <a:off x="9620081" y="5450288"/>
              <a:ext cx="93487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TW" sz="1050" dirty="0">
                  <a:solidFill>
                    <a:srgbClr val="0D0D03"/>
                  </a:solidFill>
                  <a:latin typeface="Arial 標準體" charset="0"/>
                  <a:ea typeface="Arial 標準體" charset="0"/>
                  <a:cs typeface="Arial" pitchFamily="34" charset="0"/>
                </a:rPr>
                <a:t>40dB</a:t>
              </a:r>
            </a:p>
            <a:p>
              <a:pPr algn="ctr">
                <a:defRPr/>
              </a:pPr>
              <a:r>
                <a:rPr lang="en-US" altLang="zh-TW" sz="900" dirty="0">
                  <a:solidFill>
                    <a:srgbClr val="0D0D03"/>
                  </a:solidFill>
                  <a:latin typeface="Arial 標準體" charset="0"/>
                  <a:ea typeface="Arial 標準體" charset="0"/>
                  <a:cs typeface="Arial" pitchFamily="34" charset="0"/>
                </a:rPr>
                <a:t>Library / Office</a:t>
              </a:r>
              <a:endParaRPr lang="zh-TW" altLang="en-US" sz="900" dirty="0">
                <a:solidFill>
                  <a:srgbClr val="0D0D03"/>
                </a:solidFill>
                <a:latin typeface="Arial 標準體" charset="0"/>
                <a:ea typeface="Arial 標準體" charset="0"/>
                <a:cs typeface="Arial" pitchFamily="34" charset="0"/>
              </a:endParaRPr>
            </a:p>
          </p:txBody>
        </p:sp>
        <p:sp>
          <p:nvSpPr>
            <p:cNvPr id="22" name="矩形 5"/>
            <p:cNvSpPr>
              <a:spLocks noChangeArrowheads="1"/>
            </p:cNvSpPr>
            <p:nvPr/>
          </p:nvSpPr>
          <p:spPr bwMode="auto">
            <a:xfrm>
              <a:off x="10485815" y="5450288"/>
              <a:ext cx="1165705"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altLang="zh-TW" sz="1050" dirty="0">
                  <a:solidFill>
                    <a:srgbClr val="0D0D03"/>
                  </a:solidFill>
                  <a:latin typeface="Arial 標準體" charset="0"/>
                  <a:ea typeface="Arial 標準體" charset="0"/>
                  <a:cs typeface="Arial" pitchFamily="34" charset="0"/>
                </a:rPr>
                <a:t>50dB</a:t>
              </a:r>
            </a:p>
            <a:p>
              <a:pPr algn="ctr">
                <a:defRPr/>
              </a:pPr>
              <a:r>
                <a:rPr lang="en-US" altLang="zh-TW" sz="900" dirty="0">
                  <a:solidFill>
                    <a:srgbClr val="0D0D03"/>
                  </a:solidFill>
                  <a:latin typeface="Arial 標準體" charset="0"/>
                  <a:ea typeface="Arial 標準體" charset="0"/>
                  <a:cs typeface="Arial" pitchFamily="34" charset="0"/>
                </a:rPr>
                <a:t>Outdoor Suburban </a:t>
              </a:r>
            </a:p>
            <a:p>
              <a:pPr algn="ctr">
                <a:defRPr/>
              </a:pPr>
              <a:r>
                <a:rPr lang="en-US" altLang="zh-TW" sz="900" dirty="0">
                  <a:solidFill>
                    <a:srgbClr val="0D0D03"/>
                  </a:solidFill>
                  <a:latin typeface="Arial 標準體" charset="0"/>
                  <a:ea typeface="Arial 標準體" charset="0"/>
                  <a:cs typeface="Arial" pitchFamily="34" charset="0"/>
                </a:rPr>
                <a:t>Neighborhood</a:t>
              </a:r>
              <a:endParaRPr lang="zh-TW" altLang="en-US" sz="900" dirty="0">
                <a:solidFill>
                  <a:srgbClr val="0D0D03"/>
                </a:solidFill>
                <a:latin typeface="Arial 標準體" charset="0"/>
                <a:ea typeface="Arial 標準體" charset="0"/>
                <a:cs typeface="Arial" pitchFamily="34" charset="0"/>
              </a:endParaRPr>
            </a:p>
          </p:txBody>
        </p:sp>
        <p:grpSp>
          <p:nvGrpSpPr>
            <p:cNvPr id="33" name="群組 32"/>
            <p:cNvGrpSpPr/>
            <p:nvPr/>
          </p:nvGrpSpPr>
          <p:grpSpPr>
            <a:xfrm>
              <a:off x="6131396" y="5146877"/>
              <a:ext cx="5451004" cy="291441"/>
              <a:chOff x="6131396" y="5146877"/>
              <a:chExt cx="5451004" cy="291441"/>
            </a:xfrm>
          </p:grpSpPr>
          <p:sp>
            <p:nvSpPr>
              <p:cNvPr id="16" name="矩形 15"/>
              <p:cNvSpPr/>
              <p:nvPr/>
            </p:nvSpPr>
            <p:spPr>
              <a:xfrm>
                <a:off x="6131396" y="5146877"/>
                <a:ext cx="5451004" cy="291441"/>
              </a:xfrm>
              <a:prstGeom prst="rect">
                <a:avLst/>
              </a:prstGeom>
              <a:gradFill flip="none" rotWithShape="1">
                <a:gsLst>
                  <a:gs pos="0">
                    <a:schemeClr val="accent1">
                      <a:lumMod val="40000"/>
                      <a:lumOff val="6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grpSp>
            <p:nvGrpSpPr>
              <p:cNvPr id="32" name="群組 31"/>
              <p:cNvGrpSpPr/>
              <p:nvPr/>
            </p:nvGrpSpPr>
            <p:grpSpPr>
              <a:xfrm>
                <a:off x="6145619" y="5150318"/>
                <a:ext cx="4903381" cy="288000"/>
                <a:chOff x="6150935" y="5150318"/>
                <a:chExt cx="4742121" cy="288000"/>
              </a:xfrm>
            </p:grpSpPr>
            <p:cxnSp>
              <p:nvCxnSpPr>
                <p:cNvPr id="26" name="直線接點 25"/>
                <p:cNvCxnSpPr/>
                <p:nvPr/>
              </p:nvCxnSpPr>
              <p:spPr>
                <a:xfrm>
                  <a:off x="6150935" y="5150318"/>
                  <a:ext cx="0" cy="288000"/>
                </a:xfrm>
                <a:prstGeom prst="line">
                  <a:avLst/>
                </a:prstGeom>
                <a:ln w="31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7099359" y="5150318"/>
                  <a:ext cx="0" cy="288000"/>
                </a:xfrm>
                <a:prstGeom prst="line">
                  <a:avLst/>
                </a:prstGeom>
                <a:ln w="31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8047783" y="5150318"/>
                  <a:ext cx="0" cy="288000"/>
                </a:xfrm>
                <a:prstGeom prst="line">
                  <a:avLst/>
                </a:prstGeom>
                <a:ln w="31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8996207" y="5150318"/>
                  <a:ext cx="0" cy="288000"/>
                </a:xfrm>
                <a:prstGeom prst="line">
                  <a:avLst/>
                </a:prstGeom>
                <a:ln w="31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9944631" y="5150318"/>
                  <a:ext cx="0" cy="288000"/>
                </a:xfrm>
                <a:prstGeom prst="line">
                  <a:avLst/>
                </a:prstGeom>
                <a:ln w="31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10893056" y="5150318"/>
                  <a:ext cx="0" cy="288000"/>
                </a:xfrm>
                <a:prstGeom prst="line">
                  <a:avLst/>
                </a:prstGeom>
                <a:ln w="31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35" name="直線接點 34"/>
            <p:cNvCxnSpPr/>
            <p:nvPr/>
          </p:nvCxnSpPr>
          <p:spPr>
            <a:xfrm flipV="1">
              <a:off x="8991808" y="4765353"/>
              <a:ext cx="0" cy="3849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圖片 11"/>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535814" y="5167339"/>
            <a:ext cx="858086" cy="858086"/>
          </a:xfrm>
          <a:prstGeom prst="rect">
            <a:avLst/>
          </a:prstGeom>
        </p:spPr>
      </p:pic>
      <p:pic>
        <p:nvPicPr>
          <p:cNvPr id="2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647215" y="2729022"/>
            <a:ext cx="4645242" cy="25502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矩形 12"/>
          <p:cNvSpPr>
            <a:spLocks noChangeArrowheads="1"/>
          </p:cNvSpPr>
          <p:nvPr/>
        </p:nvSpPr>
        <p:spPr bwMode="auto">
          <a:xfrm>
            <a:off x="8199110" y="4407796"/>
            <a:ext cx="14782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400" dirty="0">
                <a:solidFill>
                  <a:schemeClr val="bg1"/>
                </a:solidFill>
                <a:latin typeface="Arial 標準體" charset="0"/>
                <a:ea typeface="Arial 標準體" charset="0"/>
                <a:cs typeface="Arial" pitchFamily="34" charset="0"/>
              </a:rPr>
              <a:t>ZU506 &amp; ZH506</a:t>
            </a:r>
          </a:p>
        </p:txBody>
      </p:sp>
      <p:pic>
        <p:nvPicPr>
          <p:cNvPr id="3" name="圖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1114" y="1615472"/>
            <a:ext cx="844702" cy="1233600"/>
          </a:xfrm>
          <a:prstGeom prst="rect">
            <a:avLst/>
          </a:prstGeom>
        </p:spPr>
      </p:pic>
    </p:spTree>
    <p:extLst>
      <p:ext uri="{BB962C8B-B14F-4D97-AF65-F5344CB8AC3E}">
        <p14:creationId xmlns:p14="http://schemas.microsoft.com/office/powerpoint/2010/main" val="194701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03091" y="448842"/>
            <a:ext cx="10547530"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TW" sz="2800" dirty="0">
              <a:solidFill>
                <a:srgbClr val="313E47"/>
              </a:solidFill>
              <a:latin typeface="Arial 標準體" charset="0"/>
              <a:ea typeface="Arial 標準體" charset="0"/>
              <a:cs typeface="Arial" pitchFamily="34" charset="0"/>
            </a:endParaRPr>
          </a:p>
        </p:txBody>
      </p:sp>
      <p:sp>
        <p:nvSpPr>
          <p:cNvPr id="13" name="TextBox 12"/>
          <p:cNvSpPr txBox="1"/>
          <p:nvPr/>
        </p:nvSpPr>
        <p:spPr>
          <a:xfrm>
            <a:off x="1012640" y="1035184"/>
            <a:ext cx="9860110" cy="1631216"/>
          </a:xfrm>
          <a:prstGeom prst="rect">
            <a:avLst/>
          </a:prstGeom>
          <a:noFill/>
        </p:spPr>
        <p:txBody>
          <a:bodyPr wrap="square" rtlCol="0">
            <a:spAutoFit/>
          </a:bodyPr>
          <a:lstStyle/>
          <a:p>
            <a:r>
              <a:rPr lang="en-US" altLang="zh-TW" sz="1800" dirty="0">
                <a:latin typeface="Arial 標準體" charset="0"/>
                <a:ea typeface="Arial 標準體" charset="0"/>
                <a:cs typeface="Arial" pitchFamily="34" charset="0"/>
              </a:rPr>
              <a:t>Delivering outstanding reliability, high intensity brightness, stunning colors and spectacular image quality, the 506 series  are precision engineered to power larger than life experiences.</a:t>
            </a:r>
            <a:endParaRPr lang="zh-TW" altLang="en-US" sz="1800" dirty="0">
              <a:latin typeface="Arial 標準體" charset="0"/>
              <a:ea typeface="Arial 標準體" charset="0"/>
              <a:cs typeface="Arial" pitchFamily="34" charset="0"/>
            </a:endParaRPr>
          </a:p>
          <a:p>
            <a:endParaRPr lang="en-US" altLang="zh-TW" sz="1000" dirty="0">
              <a:latin typeface="Arial 標準體" charset="0"/>
              <a:ea typeface="Arial 標準體" charset="0"/>
              <a:cs typeface="Arial" pitchFamily="34" charset="0"/>
            </a:endParaRPr>
          </a:p>
          <a:p>
            <a:r>
              <a:rPr lang="en-US" altLang="zh-TW" sz="1800" dirty="0" err="1">
                <a:latin typeface="Arial 標準體" charset="0"/>
                <a:ea typeface="Arial 標準體" charset="0"/>
                <a:cs typeface="Arial" pitchFamily="34" charset="0"/>
              </a:rPr>
              <a:t>Optoma’s</a:t>
            </a:r>
            <a:r>
              <a:rPr lang="en-US" altLang="zh-TW" sz="1800" dirty="0">
                <a:latin typeface="Arial 標準體" charset="0"/>
                <a:ea typeface="Arial 標準體" charset="0"/>
                <a:cs typeface="Arial" pitchFamily="34" charset="0"/>
              </a:rPr>
              <a:t> ZU506 &amp; ZH506 are the perfect solution for businesses, museums, conference rooms, higher education, auditoriums, houses of worship, entertainment venues, projection mapping, digital signage, exhibitions.</a:t>
            </a:r>
          </a:p>
        </p:txBody>
      </p:sp>
      <p:sp>
        <p:nvSpPr>
          <p:cNvPr id="19" name="Rectangle 2"/>
          <p:cNvSpPr txBox="1">
            <a:spLocks noChangeArrowheads="1"/>
          </p:cNvSpPr>
          <p:nvPr/>
        </p:nvSpPr>
        <p:spPr>
          <a:xfrm>
            <a:off x="503091" y="448842"/>
            <a:ext cx="6659709"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dirty="0">
                <a:solidFill>
                  <a:srgbClr val="313E47"/>
                </a:solidFill>
                <a:latin typeface="Arial 標準體" charset="0"/>
                <a:ea typeface="Arial 標準體" charset="0"/>
                <a:cs typeface="Arial" pitchFamily="34" charset="0"/>
              </a:rPr>
              <a:t>Professional Installation Applications</a:t>
            </a:r>
          </a:p>
        </p:txBody>
      </p:sp>
      <p:grpSp>
        <p:nvGrpSpPr>
          <p:cNvPr id="8" name="群組 7"/>
          <p:cNvGrpSpPr/>
          <p:nvPr/>
        </p:nvGrpSpPr>
        <p:grpSpPr>
          <a:xfrm>
            <a:off x="1102459" y="2770971"/>
            <a:ext cx="9879782" cy="3748492"/>
            <a:chOff x="1102459" y="2770971"/>
            <a:chExt cx="9879782" cy="3748492"/>
          </a:xfrm>
        </p:grpSpPr>
        <p:pic>
          <p:nvPicPr>
            <p:cNvPr id="20" name="圖片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2459" y="2770971"/>
              <a:ext cx="3248486" cy="1834984"/>
            </a:xfrm>
            <a:prstGeom prst="rect">
              <a:avLst/>
            </a:prstGeom>
          </p:spPr>
        </p:pic>
        <p:pic>
          <p:nvPicPr>
            <p:cNvPr id="26" name="圖片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25260" y="4687907"/>
              <a:ext cx="3245499" cy="1831556"/>
            </a:xfrm>
            <a:prstGeom prst="rect">
              <a:avLst/>
            </a:prstGeom>
          </p:spPr>
        </p:pic>
        <p:pic>
          <p:nvPicPr>
            <p:cNvPr id="2" name="圖片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53687" y="4687907"/>
              <a:ext cx="3228554" cy="1831556"/>
            </a:xfrm>
            <a:prstGeom prst="rect">
              <a:avLst/>
            </a:prstGeom>
          </p:spPr>
        </p:pic>
        <p:pic>
          <p:nvPicPr>
            <p:cNvPr id="4" name="圖片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59831" y="2770971"/>
              <a:ext cx="3222410" cy="1832868"/>
            </a:xfrm>
            <a:prstGeom prst="rect">
              <a:avLst/>
            </a:prstGeom>
          </p:spPr>
        </p:pic>
      </p:grpSp>
      <p:pic>
        <p:nvPicPr>
          <p:cNvPr id="6" name="圖片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2459" y="4687908"/>
            <a:ext cx="3243114" cy="1831556"/>
          </a:xfrm>
          <a:prstGeom prst="rect">
            <a:avLst/>
          </a:prstGeom>
        </p:spPr>
      </p:pic>
      <p:pic>
        <p:nvPicPr>
          <p:cNvPr id="7" name="圖片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23953" y="2770971"/>
            <a:ext cx="3251455" cy="1832868"/>
          </a:xfrm>
          <a:prstGeom prst="rect">
            <a:avLst/>
          </a:prstGeom>
        </p:spPr>
      </p:pic>
    </p:spTree>
    <p:extLst>
      <p:ext uri="{BB962C8B-B14F-4D97-AF65-F5344CB8AC3E}">
        <p14:creationId xmlns:p14="http://schemas.microsoft.com/office/powerpoint/2010/main" val="60787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49910720"/>
              </p:ext>
            </p:extLst>
          </p:nvPr>
        </p:nvGraphicFramePr>
        <p:xfrm>
          <a:off x="808008" y="1219200"/>
          <a:ext cx="7131389" cy="4972130"/>
        </p:xfrm>
        <a:graphic>
          <a:graphicData uri="http://schemas.openxmlformats.org/drawingml/2006/table">
            <a:tbl>
              <a:tblPr/>
              <a:tblGrid>
                <a:gridCol w="1941281">
                  <a:extLst>
                    <a:ext uri="{9D8B030D-6E8A-4147-A177-3AD203B41FA5}">
                      <a16:colId xmlns:a16="http://schemas.microsoft.com/office/drawing/2014/main" val="20000"/>
                    </a:ext>
                  </a:extLst>
                </a:gridCol>
                <a:gridCol w="5190108">
                  <a:extLst>
                    <a:ext uri="{9D8B030D-6E8A-4147-A177-3AD203B41FA5}">
                      <a16:colId xmlns:a16="http://schemas.microsoft.com/office/drawing/2014/main" val="20001"/>
                    </a:ext>
                  </a:extLst>
                </a:gridCol>
              </a:tblGrid>
              <a:tr h="409010">
                <a:tc>
                  <a:txBody>
                    <a:bodyPr/>
                    <a:lstStyle/>
                    <a:p>
                      <a:pPr lvl="0" algn="l" rtl="0" fontAlgn="ctr"/>
                      <a:r>
                        <a:rPr lang="en-US" sz="1400" b="1" i="0" u="none" strike="noStrike" dirty="0">
                          <a:solidFill>
                            <a:schemeClr val="bg1"/>
                          </a:solidFill>
                          <a:effectLst/>
                          <a:latin typeface="Arial" panose="020B0604020202020204" pitchFamily="34" charset="0"/>
                          <a:cs typeface="Arial" panose="020B0604020202020204" pitchFamily="34" charset="0"/>
                        </a:rPr>
                        <a:t>Model</a:t>
                      </a:r>
                    </a:p>
                  </a:txBody>
                  <a:tcPr marL="216000" marR="10691" marT="962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265B8B"/>
                    </a:solidFill>
                  </a:tcPr>
                </a:tc>
                <a:tc>
                  <a:txBody>
                    <a:bodyPr/>
                    <a:lstStyle/>
                    <a:p>
                      <a:pPr lvl="0" algn="l" fontAlgn="b"/>
                      <a:r>
                        <a:rPr lang="en-US" altLang="zh-TW" sz="1500" b="0" i="0" dirty="0">
                          <a:solidFill>
                            <a:schemeClr val="bg1"/>
                          </a:solidFill>
                          <a:latin typeface="Arial" panose="020B0604020202020204" pitchFamily="34" charset="0"/>
                          <a:ea typeface="Arial 標準體" charset="0"/>
                          <a:cs typeface="Arial" panose="020B0604020202020204" pitchFamily="34" charset="0"/>
                        </a:rPr>
                        <a:t>ZU506 / ZH506</a:t>
                      </a:r>
                      <a:endParaRPr lang="zh-TW" altLang="en-US" sz="1400" b="0" i="0" u="none" strike="noStrike" dirty="0">
                        <a:solidFill>
                          <a:schemeClr val="bg1"/>
                        </a:solidFill>
                        <a:effectLst/>
                        <a:latin typeface="Arial" panose="020B0604020202020204" pitchFamily="34" charset="0"/>
                        <a:ea typeface="Arial 標準體" charset="0"/>
                        <a:cs typeface="Arial" panose="020B0604020202020204" pitchFamily="34" charset="0"/>
                      </a:endParaRPr>
                    </a:p>
                  </a:txBody>
                  <a:tcPr marL="216000" marR="10691" marT="9622"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265B8B"/>
                    </a:solidFill>
                  </a:tcPr>
                </a:tc>
                <a:extLst>
                  <a:ext uri="{0D108BD9-81ED-4DB2-BD59-A6C34878D82A}">
                    <a16:rowId xmlns:a16="http://schemas.microsoft.com/office/drawing/2014/main" val="10000"/>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Native Resolution</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lvl="0" algn="l" rtl="0" fontAlgn="b"/>
                      <a:r>
                        <a:rPr lang="en-US" sz="1400" b="0" i="0" u="none" strike="noStrike" dirty="0">
                          <a:solidFill>
                            <a:schemeClr val="tx1"/>
                          </a:solidFill>
                          <a:effectLst/>
                          <a:latin typeface="Arial" panose="020B0604020202020204" pitchFamily="34" charset="0"/>
                          <a:cs typeface="Arial" panose="020B0604020202020204" pitchFamily="34" charset="0"/>
                        </a:rPr>
                        <a:t>1920x1200 / 1920x1080 </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Brightness (</a:t>
                      </a:r>
                      <a:r>
                        <a:rPr lang="en-US" sz="1400" b="0" i="0" u="none" strike="noStrike" baseline="0" dirty="0">
                          <a:solidFill>
                            <a:schemeClr val="tx1"/>
                          </a:solidFill>
                          <a:effectLst/>
                          <a:latin typeface="Arial" panose="020B0604020202020204" pitchFamily="34" charset="0"/>
                          <a:cs typeface="Arial" panose="020B0604020202020204" pitchFamily="34" charset="0"/>
                        </a:rPr>
                        <a:t>lm)</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lvl="0" algn="l" rtl="0" fontAlgn="ctr"/>
                      <a:r>
                        <a:rPr lang="en-US" altLang="zh-TW" sz="1400" b="0" i="0" u="none" strike="noStrike" dirty="0">
                          <a:solidFill>
                            <a:schemeClr val="tx1"/>
                          </a:solidFill>
                          <a:effectLst/>
                          <a:latin typeface="Arial" panose="020B0604020202020204" pitchFamily="34" charset="0"/>
                          <a:ea typeface="Arial 標準體" charset="0"/>
                          <a:cs typeface="Arial" panose="020B0604020202020204" pitchFamily="34" charset="0"/>
                        </a:rPr>
                        <a:t>5000  /</a:t>
                      </a:r>
                      <a:r>
                        <a:rPr lang="en-US" altLang="zh-TW" sz="1400" b="0" i="0" u="none" strike="noStrike" baseline="0" dirty="0">
                          <a:solidFill>
                            <a:schemeClr val="tx1"/>
                          </a:solidFill>
                          <a:effectLst/>
                          <a:latin typeface="Arial" panose="020B0604020202020204" pitchFamily="34" charset="0"/>
                          <a:ea typeface="Arial 標準體" charset="0"/>
                          <a:cs typeface="Arial" panose="020B0604020202020204" pitchFamily="34" charset="0"/>
                        </a:rPr>
                        <a:t> </a:t>
                      </a:r>
                      <a:r>
                        <a:rPr lang="en-US" altLang="zh-TW" sz="1400" b="0" i="0" u="none" strike="noStrike" dirty="0">
                          <a:solidFill>
                            <a:schemeClr val="tx1"/>
                          </a:solidFill>
                          <a:effectLst/>
                          <a:latin typeface="Arial" panose="020B0604020202020204" pitchFamily="34" charset="0"/>
                          <a:ea typeface="Arial 標準體" charset="0"/>
                          <a:cs typeface="Arial" panose="020B0604020202020204" pitchFamily="34" charset="0"/>
                        </a:rPr>
                        <a:t>5000 </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Contrast</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lvl="0" algn="l" rtl="0" fontAlgn="b"/>
                      <a:r>
                        <a:rPr lang="en-US" altLang="zh-TW" sz="1400" b="0" i="0" u="none" strike="noStrike" dirty="0">
                          <a:solidFill>
                            <a:schemeClr val="tx1"/>
                          </a:solidFill>
                          <a:effectLst/>
                          <a:latin typeface="Arial" panose="020B0604020202020204" pitchFamily="34" charset="0"/>
                          <a:ea typeface="Arial 標準體" charset="0"/>
                          <a:cs typeface="Arial" panose="020B0604020202020204" pitchFamily="34" charset="0"/>
                        </a:rPr>
                        <a:t>300,000:1 </a:t>
                      </a:r>
                      <a:endParaRPr lang="en-US" altLang="zh-TW" sz="1400" b="0" i="0" u="none" strike="noStrike" dirty="0">
                        <a:solidFill>
                          <a:srgbClr val="FF0000"/>
                        </a:solidFill>
                        <a:effectLst/>
                        <a:latin typeface="Arial" panose="020B0604020202020204" pitchFamily="34" charset="0"/>
                        <a:ea typeface="Arial 標準體" charset="0"/>
                        <a:cs typeface="Arial" panose="020B0604020202020204" pitchFamily="34" charset="0"/>
                      </a:endParaRP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Speaker</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lvl="0" algn="l" rtl="0" fontAlgn="b"/>
                      <a:r>
                        <a:rPr lang="en-US" sz="1400" b="0" i="0" u="none" strike="noStrike" dirty="0">
                          <a:solidFill>
                            <a:schemeClr val="tx1"/>
                          </a:solidFill>
                          <a:effectLst/>
                          <a:latin typeface="Arial" panose="020B0604020202020204" pitchFamily="34" charset="0"/>
                          <a:cs typeface="Arial" panose="020B0604020202020204" pitchFamily="34" charset="0"/>
                        </a:rPr>
                        <a:t>2x 10W  </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Noise (Eco )</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lvl="0" algn="l" rtl="0" fontAlgn="b"/>
                      <a:r>
                        <a:rPr lang="en-US" sz="1400" b="0" i="0" u="none" strike="noStrike" dirty="0">
                          <a:solidFill>
                            <a:schemeClr val="tx1"/>
                          </a:solidFill>
                          <a:effectLst/>
                          <a:latin typeface="Arial" panose="020B0604020202020204" pitchFamily="34" charset="0"/>
                          <a:cs typeface="Arial" panose="020B0604020202020204" pitchFamily="34" charset="0"/>
                        </a:rPr>
                        <a:t>28dB</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Weight / Size</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lvl="0" algn="l" rtl="0" fontAlgn="b"/>
                      <a:r>
                        <a:rPr lang="en-US" sz="1400" b="0" i="0" u="none" strike="noStrike" dirty="0">
                          <a:solidFill>
                            <a:schemeClr val="tx1"/>
                          </a:solidFill>
                          <a:effectLst/>
                          <a:latin typeface="Arial" panose="020B0604020202020204" pitchFamily="34" charset="0"/>
                          <a:cs typeface="Arial" panose="020B0604020202020204" pitchFamily="34" charset="0"/>
                        </a:rPr>
                        <a:t>5.5</a:t>
                      </a:r>
                      <a:r>
                        <a:rPr lang="en-US" sz="1400" b="0" i="0" u="none" strike="noStrike" baseline="0" dirty="0">
                          <a:solidFill>
                            <a:schemeClr val="tx1"/>
                          </a:solidFill>
                          <a:effectLst/>
                          <a:latin typeface="Arial" panose="020B0604020202020204" pitchFamily="34" charset="0"/>
                          <a:cs typeface="Arial" panose="020B0604020202020204" pitchFamily="34" charset="0"/>
                        </a:rPr>
                        <a:t> +-0.5 Kg</a:t>
                      </a:r>
                      <a:r>
                        <a:rPr lang="en-US" sz="1400" b="0" i="0" u="none" strike="noStrike" dirty="0">
                          <a:solidFill>
                            <a:schemeClr val="tx1"/>
                          </a:solidFill>
                          <a:effectLst/>
                          <a:latin typeface="Arial" panose="020B0604020202020204" pitchFamily="34" charset="0"/>
                          <a:cs typeface="Arial" panose="020B0604020202020204" pitchFamily="34" charset="0"/>
                        </a:rPr>
                        <a:t> / 374 x 302 x 107 mm (elevator</a:t>
                      </a:r>
                      <a:r>
                        <a:rPr lang="en-US" sz="1400" b="0" i="0" u="none" strike="noStrike" baseline="0" dirty="0">
                          <a:solidFill>
                            <a:schemeClr val="tx1"/>
                          </a:solidFill>
                          <a:effectLst/>
                          <a:latin typeface="Arial" panose="020B0604020202020204" pitchFamily="34" charset="0"/>
                          <a:cs typeface="Arial" panose="020B0604020202020204" pitchFamily="34" charset="0"/>
                        </a:rPr>
                        <a:t> excluded)</a:t>
                      </a:r>
                    </a:p>
                    <a:p>
                      <a:pPr marL="0" marR="0" lvl="0" indent="0" algn="l" defTabSz="1218952" rtl="0" eaLnBrk="1" fontAlgn="b" latinLnBrk="0" hangingPunct="1">
                        <a:lnSpc>
                          <a:spcPct val="100000"/>
                        </a:lnSpc>
                        <a:spcBef>
                          <a:spcPts val="0"/>
                        </a:spcBef>
                        <a:spcAft>
                          <a:spcPts val="0"/>
                        </a:spcAft>
                        <a:buClrTx/>
                        <a:buSzTx/>
                        <a:buFontTx/>
                        <a:buNone/>
                        <a:tabLst/>
                        <a:defRPr/>
                      </a:pPr>
                      <a:r>
                        <a:rPr lang="en-US" altLang="zh-TW" sz="1400" b="0" i="0" u="none" strike="noStrike" dirty="0">
                          <a:solidFill>
                            <a:schemeClr val="tx1"/>
                          </a:solidFill>
                          <a:effectLst/>
                          <a:latin typeface="Arial" panose="020B0604020202020204" pitchFamily="34" charset="0"/>
                          <a:cs typeface="Arial" panose="020B0604020202020204" pitchFamily="34" charset="0"/>
                        </a:rPr>
                        <a:t>12.13 </a:t>
                      </a:r>
                      <a:r>
                        <a:rPr lang="en-US" altLang="zh-TW" sz="1400" b="0" i="0" u="none" strike="noStrike" dirty="0" err="1">
                          <a:solidFill>
                            <a:schemeClr val="tx1"/>
                          </a:solidFill>
                          <a:effectLst/>
                          <a:latin typeface="Arial" panose="020B0604020202020204" pitchFamily="34" charset="0"/>
                          <a:cs typeface="Arial" panose="020B0604020202020204" pitchFamily="34" charset="0"/>
                        </a:rPr>
                        <a:t>lb</a:t>
                      </a:r>
                      <a:r>
                        <a:rPr lang="en-US" altLang="zh-TW" sz="1400" b="0" i="0" u="none" strike="noStrike" dirty="0">
                          <a:solidFill>
                            <a:schemeClr val="tx1"/>
                          </a:solidFill>
                          <a:effectLst/>
                          <a:latin typeface="Arial" panose="020B0604020202020204" pitchFamily="34" charset="0"/>
                          <a:cs typeface="Arial" panose="020B0604020202020204" pitchFamily="34" charset="0"/>
                        </a:rPr>
                        <a:t> / 14.72” x 11.89” x 4.21”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Lens</a:t>
                      </a:r>
                      <a:r>
                        <a:rPr lang="en-US" sz="1400" b="0" i="0" u="none" strike="noStrike" baseline="0" dirty="0">
                          <a:solidFill>
                            <a:schemeClr val="tx1"/>
                          </a:solidFill>
                          <a:effectLst/>
                          <a:latin typeface="Arial" panose="020B0604020202020204" pitchFamily="34" charset="0"/>
                          <a:cs typeface="Arial" panose="020B0604020202020204" pitchFamily="34" charset="0"/>
                        </a:rPr>
                        <a:t> shift</a:t>
                      </a:r>
                    </a:p>
                    <a:p>
                      <a:pPr marL="0" marR="0" lvl="0" indent="0" algn="l" defTabSz="1218952" rtl="0" eaLnBrk="1" fontAlgn="ctr" latinLnBrk="0" hangingPunct="1">
                        <a:lnSpc>
                          <a:spcPct val="100000"/>
                        </a:lnSpc>
                        <a:spcBef>
                          <a:spcPts val="0"/>
                        </a:spcBef>
                        <a:spcAft>
                          <a:spcPts val="0"/>
                        </a:spcAft>
                        <a:buClrTx/>
                        <a:buSzTx/>
                        <a:buFontTx/>
                        <a:buNone/>
                        <a:tabLst/>
                        <a:defRPr/>
                      </a:pPr>
                      <a:r>
                        <a:rPr lang="en-US" altLang="zh-TW" sz="1400" b="0" i="0" u="none" strike="noStrike" dirty="0">
                          <a:solidFill>
                            <a:srgbClr val="000000"/>
                          </a:solidFill>
                          <a:effectLst/>
                          <a:latin typeface="Arial" panose="020B0604020202020204" pitchFamily="34" charset="0"/>
                          <a:ea typeface="Arial 標準體" charset="0"/>
                          <a:cs typeface="Arial" panose="020B0604020202020204" pitchFamily="34" charset="0"/>
                        </a:rPr>
                        <a:t>(tolerance ± 5 %)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TW" sz="1400" kern="100" baseline="0" dirty="0">
                          <a:solidFill>
                            <a:schemeClr val="tx1"/>
                          </a:solidFill>
                          <a:effectLst/>
                          <a:latin typeface="Arial" panose="020B0604020202020204" pitchFamily="34" charset="0"/>
                          <a:ea typeface="+mn-ea"/>
                          <a:cs typeface="Arial" panose="020B0604020202020204" pitchFamily="34" charset="0"/>
                        </a:rPr>
                        <a:t>ZU506 : </a:t>
                      </a:r>
                      <a:r>
                        <a:rPr lang="hr-HR" altLang="zh-TW" sz="1400" kern="100" baseline="0" dirty="0">
                          <a:solidFill>
                            <a:schemeClr val="tx1"/>
                          </a:solidFill>
                          <a:effectLst/>
                          <a:latin typeface="Arial" panose="020B0604020202020204" pitchFamily="34" charset="0"/>
                          <a:ea typeface="+mn-ea"/>
                          <a:cs typeface="Arial" panose="020B0604020202020204" pitchFamily="34" charset="0"/>
                        </a:rPr>
                        <a:t>V</a:t>
                      </a:r>
                      <a:r>
                        <a:rPr lang="en-US" altLang="zh-TW" sz="1400" kern="100" baseline="0" dirty="0">
                          <a:solidFill>
                            <a:schemeClr val="tx1"/>
                          </a:solidFill>
                          <a:effectLst/>
                          <a:latin typeface="Arial" panose="020B0604020202020204" pitchFamily="34" charset="0"/>
                          <a:ea typeface="+mn-ea"/>
                          <a:cs typeface="Arial" panose="020B0604020202020204" pitchFamily="34" charset="0"/>
                        </a:rPr>
                        <a:t>.</a:t>
                      </a:r>
                      <a:r>
                        <a:rPr lang="hr-HR" altLang="zh-TW" sz="1400" kern="100" baseline="0" dirty="0">
                          <a:solidFill>
                            <a:schemeClr val="tx1"/>
                          </a:solidFill>
                          <a:effectLst/>
                          <a:latin typeface="Arial" panose="020B0604020202020204" pitchFamily="34" charset="0"/>
                          <a:ea typeface="+mn-ea"/>
                          <a:cs typeface="Arial" panose="020B0604020202020204" pitchFamily="34" charset="0"/>
                        </a:rPr>
                        <a:t> : +</a:t>
                      </a:r>
                      <a:r>
                        <a:rPr lang="en-US" altLang="zh-TW" sz="1400" kern="100" baseline="0" dirty="0">
                          <a:solidFill>
                            <a:schemeClr val="tx1"/>
                          </a:solidFill>
                          <a:effectLst/>
                          <a:latin typeface="Arial" panose="020B0604020202020204" pitchFamily="34" charset="0"/>
                          <a:ea typeface="+mn-ea"/>
                          <a:cs typeface="Arial" panose="020B0604020202020204" pitchFamily="34" charset="0"/>
                        </a:rPr>
                        <a:t>8</a:t>
                      </a:r>
                      <a:r>
                        <a:rPr lang="hr-HR" altLang="zh-TW" sz="1400" kern="100" baseline="0" dirty="0">
                          <a:solidFill>
                            <a:schemeClr val="tx1"/>
                          </a:solidFill>
                          <a:effectLst/>
                          <a:latin typeface="Arial" panose="020B0604020202020204" pitchFamily="34" charset="0"/>
                          <a:ea typeface="+mn-ea"/>
                          <a:cs typeface="Arial" panose="020B0604020202020204" pitchFamily="34" charset="0"/>
                        </a:rPr>
                        <a:t>% </a:t>
                      </a:r>
                    </a:p>
                    <a:p>
                      <a:pPr marL="0" marR="0" indent="0" algn="l" defTabSz="685800" rtl="0" eaLnBrk="1" fontAlgn="auto" latinLnBrk="0" hangingPunct="1">
                        <a:lnSpc>
                          <a:spcPct val="100000"/>
                        </a:lnSpc>
                        <a:spcBef>
                          <a:spcPts val="0"/>
                        </a:spcBef>
                        <a:spcAft>
                          <a:spcPts val="0"/>
                        </a:spcAft>
                        <a:buClrTx/>
                        <a:buSzTx/>
                        <a:buFontTx/>
                        <a:buNone/>
                        <a:tabLst/>
                        <a:defRPr/>
                      </a:pPr>
                      <a:r>
                        <a:rPr lang="en-US" altLang="zh-TW" sz="1400" kern="100" baseline="0" dirty="0">
                          <a:solidFill>
                            <a:schemeClr val="tx1"/>
                          </a:solidFill>
                          <a:effectLst/>
                          <a:latin typeface="Arial" panose="020B0604020202020204" pitchFamily="34" charset="0"/>
                          <a:ea typeface="+mn-ea"/>
                          <a:cs typeface="Arial" panose="020B0604020202020204" pitchFamily="34" charset="0"/>
                        </a:rPr>
                        <a:t>ZH506 : </a:t>
                      </a:r>
                      <a:r>
                        <a:rPr lang="hr-HR" altLang="zh-TW" sz="1400" kern="100" baseline="0" dirty="0">
                          <a:solidFill>
                            <a:schemeClr val="tx1"/>
                          </a:solidFill>
                          <a:effectLst/>
                          <a:latin typeface="Arial" panose="020B0604020202020204" pitchFamily="34" charset="0"/>
                          <a:ea typeface="+mn-ea"/>
                          <a:cs typeface="Arial" panose="020B0604020202020204" pitchFamily="34" charset="0"/>
                        </a:rPr>
                        <a:t>V</a:t>
                      </a:r>
                      <a:r>
                        <a:rPr lang="en-US" altLang="zh-TW" sz="1400" kern="100" baseline="0" dirty="0">
                          <a:solidFill>
                            <a:schemeClr val="tx1"/>
                          </a:solidFill>
                          <a:effectLst/>
                          <a:latin typeface="Arial" panose="020B0604020202020204" pitchFamily="34" charset="0"/>
                          <a:ea typeface="+mn-ea"/>
                          <a:cs typeface="Arial" panose="020B0604020202020204" pitchFamily="34" charset="0"/>
                        </a:rPr>
                        <a:t>.</a:t>
                      </a:r>
                      <a:r>
                        <a:rPr lang="hr-HR" altLang="zh-TW" sz="1400" kern="100" baseline="0" dirty="0">
                          <a:solidFill>
                            <a:schemeClr val="tx1"/>
                          </a:solidFill>
                          <a:effectLst/>
                          <a:latin typeface="Arial" panose="020B0604020202020204" pitchFamily="34" charset="0"/>
                          <a:ea typeface="+mn-ea"/>
                          <a:cs typeface="Arial" panose="020B0604020202020204" pitchFamily="34" charset="0"/>
                        </a:rPr>
                        <a:t> : +</a:t>
                      </a:r>
                      <a:r>
                        <a:rPr lang="en-US" altLang="zh-TW" sz="1400" kern="100" baseline="0" dirty="0">
                          <a:solidFill>
                            <a:schemeClr val="tx1"/>
                          </a:solidFill>
                          <a:effectLst/>
                          <a:latin typeface="Arial" panose="020B0604020202020204" pitchFamily="34" charset="0"/>
                          <a:ea typeface="+mn-ea"/>
                          <a:cs typeface="Arial" panose="020B0604020202020204" pitchFamily="34" charset="0"/>
                        </a:rPr>
                        <a:t>1</a:t>
                      </a:r>
                      <a:r>
                        <a:rPr lang="hr-HR" altLang="zh-TW" sz="1400" kern="100" baseline="0" dirty="0">
                          <a:solidFill>
                            <a:schemeClr val="tx1"/>
                          </a:solidFill>
                          <a:effectLst/>
                          <a:latin typeface="Arial" panose="020B0604020202020204" pitchFamily="34" charset="0"/>
                          <a:ea typeface="+mn-ea"/>
                          <a:cs typeface="Arial" panose="020B0604020202020204" pitchFamily="34" charset="0"/>
                        </a:rPr>
                        <a:t>5% </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Throw Ratio</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l" rtl="0" fontAlgn="ctr"/>
                      <a:r>
                        <a:rPr lang="en-US" altLang="zh-TW" sz="1400" b="0" i="0" u="none" strike="noStrike" dirty="0">
                          <a:solidFill>
                            <a:srgbClr val="000000"/>
                          </a:solidFill>
                          <a:effectLst/>
                          <a:latin typeface="Arial" panose="020B0604020202020204" pitchFamily="34" charset="0"/>
                          <a:ea typeface="Arial 標準體" charset="0"/>
                          <a:cs typeface="Arial" panose="020B0604020202020204" pitchFamily="34" charset="0"/>
                        </a:rPr>
                        <a:t>1.4-2.24 </a:t>
                      </a:r>
                      <a:r>
                        <a:rPr lang="en-US" altLang="zh-TW" sz="1400" b="0" i="0" u="none" strike="noStrike" baseline="0" dirty="0">
                          <a:solidFill>
                            <a:srgbClr val="000000"/>
                          </a:solidFill>
                          <a:effectLst/>
                          <a:latin typeface="Arial" panose="020B0604020202020204" pitchFamily="34" charset="0"/>
                          <a:ea typeface="Arial 標準體" charset="0"/>
                          <a:cs typeface="Arial" panose="020B0604020202020204" pitchFamily="34" charset="0"/>
                        </a:rPr>
                        <a:t>/ 1.4-2.24 </a:t>
                      </a:r>
                      <a:endParaRPr lang="en-US" altLang="zh-TW" sz="1400" b="0" i="0" u="none" strike="noStrike" dirty="0">
                        <a:solidFill>
                          <a:srgbClr val="000000"/>
                        </a:solidFill>
                        <a:effectLst/>
                        <a:latin typeface="Arial" panose="020B0604020202020204" pitchFamily="34" charset="0"/>
                        <a:ea typeface="Arial 標準體" charset="0"/>
                        <a:cs typeface="Arial" panose="020B0604020202020204" pitchFamily="34" charset="0"/>
                      </a:endParaRP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Zoom Lens </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lvl="0" algn="l" rtl="0" fontAlgn="b"/>
                      <a:r>
                        <a:rPr lang="en-US" sz="1400" b="0" i="0" u="none" strike="noStrike" dirty="0">
                          <a:solidFill>
                            <a:schemeClr val="tx1"/>
                          </a:solidFill>
                          <a:effectLst/>
                          <a:latin typeface="Arial" panose="020B0604020202020204" pitchFamily="34" charset="0"/>
                          <a:cs typeface="Arial" panose="020B0604020202020204" pitchFamily="34" charset="0"/>
                        </a:rPr>
                        <a:t>1.6x</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Light Source Life</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lvl="0" algn="l" rtl="0" fontAlgn="b"/>
                      <a:r>
                        <a:rPr lang="en-US" sz="1400" b="0" i="0" u="none" strike="noStrike" baseline="0" dirty="0">
                          <a:solidFill>
                            <a:schemeClr val="tx1"/>
                          </a:solidFill>
                          <a:effectLst/>
                          <a:latin typeface="Arial" panose="020B0604020202020204" pitchFamily="34" charset="0"/>
                          <a:cs typeface="Arial" panose="020B0604020202020204" pitchFamily="34" charset="0"/>
                        </a:rPr>
                        <a:t>3</a:t>
                      </a:r>
                      <a:r>
                        <a:rPr lang="en-US" sz="1400" b="0" i="0" u="none" strike="noStrike" dirty="0">
                          <a:solidFill>
                            <a:schemeClr val="tx1"/>
                          </a:solidFill>
                          <a:effectLst/>
                          <a:latin typeface="Arial" panose="020B0604020202020204" pitchFamily="34" charset="0"/>
                          <a:cs typeface="Arial" panose="020B0604020202020204" pitchFamily="34" charset="0"/>
                        </a:rPr>
                        <a:t>0,000 hours</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481104">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I/O</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1218952"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cs typeface="Arial" panose="020B0604020202020204" pitchFamily="34" charset="0"/>
                        </a:rPr>
                        <a:t>HDMI x1, HDMI/</a:t>
                      </a:r>
                      <a:r>
                        <a:rPr lang="en-US" sz="1400" b="0" i="0" u="none" strike="noStrike" baseline="0" dirty="0">
                          <a:solidFill>
                            <a:schemeClr val="tx1"/>
                          </a:solidFill>
                          <a:effectLst/>
                          <a:latin typeface="Arial" panose="020B0604020202020204" pitchFamily="34" charset="0"/>
                          <a:cs typeface="Arial" panose="020B0604020202020204" pitchFamily="34" charset="0"/>
                        </a:rPr>
                        <a:t>MHL x1, VGA in x1, VGA out x1, </a:t>
                      </a:r>
                      <a:r>
                        <a:rPr lang="en-US" altLang="zh-TW" sz="1400" b="0" i="0" u="none" strike="noStrike" baseline="0" dirty="0">
                          <a:solidFill>
                            <a:schemeClr val="tx1"/>
                          </a:solidFill>
                          <a:effectLst/>
                          <a:latin typeface="Arial" panose="020B0604020202020204" pitchFamily="34" charset="0"/>
                          <a:ea typeface="Arial 標準體" charset="0"/>
                          <a:cs typeface="Arial" panose="020B0604020202020204" pitchFamily="34" charset="0"/>
                        </a:rPr>
                        <a:t>RS232</a:t>
                      </a:r>
                      <a:r>
                        <a:rPr lang="en-US" sz="1400" b="0" i="0" u="none" strike="noStrike" dirty="0">
                          <a:solidFill>
                            <a:schemeClr val="tx1"/>
                          </a:solidFill>
                          <a:effectLst/>
                          <a:latin typeface="Arial" panose="020B0604020202020204" pitchFamily="34" charset="0"/>
                          <a:cs typeface="Arial" panose="020B0604020202020204" pitchFamily="34" charset="0"/>
                        </a:rPr>
                        <a:t>, Audio</a:t>
                      </a:r>
                      <a:r>
                        <a:rPr lang="en-US" sz="1400" b="0" i="0" u="none" strike="noStrike" baseline="0" dirty="0">
                          <a:solidFill>
                            <a:schemeClr val="tx1"/>
                          </a:solidFill>
                          <a:effectLst/>
                          <a:latin typeface="Arial" panose="020B0604020202020204" pitchFamily="34" charset="0"/>
                          <a:cs typeface="Arial" panose="020B0604020202020204" pitchFamily="34" charset="0"/>
                        </a:rPr>
                        <a:t> </a:t>
                      </a:r>
                      <a:r>
                        <a:rPr lang="en-US" sz="1400" b="0" i="0" u="none" strike="noStrike" dirty="0">
                          <a:solidFill>
                            <a:schemeClr val="tx1"/>
                          </a:solidFill>
                          <a:effectLst/>
                          <a:latin typeface="Arial" panose="020B0604020202020204" pitchFamily="34" charset="0"/>
                          <a:cs typeface="Arial" panose="020B0604020202020204" pitchFamily="34" charset="0"/>
                        </a:rPr>
                        <a:t>in 1/ Mic x1, Audio in 2 x1, Audio out x1, USB Power (5V/1.5A), </a:t>
                      </a:r>
                      <a:r>
                        <a:rPr lang="en-US" sz="1400" b="0" i="0" u="none" strike="noStrike" baseline="0" dirty="0">
                          <a:solidFill>
                            <a:schemeClr val="tx1"/>
                          </a:solidFill>
                          <a:effectLst/>
                          <a:latin typeface="Arial" panose="020B0604020202020204" pitchFamily="34" charset="0"/>
                          <a:cs typeface="Arial" panose="020B0604020202020204" pitchFamily="34" charset="0"/>
                        </a:rPr>
                        <a:t>RJ-45, RS232 </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3D</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lvl="0" algn="l" rtl="0" fontAlgn="b"/>
                      <a:r>
                        <a:rPr lang="en-US" sz="1400" b="0" i="0" u="none" strike="noStrike" dirty="0">
                          <a:solidFill>
                            <a:schemeClr val="tx1"/>
                          </a:solidFill>
                          <a:effectLst/>
                          <a:latin typeface="Arial" panose="020B0604020202020204" pitchFamily="34" charset="0"/>
                          <a:cs typeface="Arial" panose="020B0604020202020204" pitchFamily="34" charset="0"/>
                        </a:rPr>
                        <a:t>Full HD 3D</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40553">
                <a:tc>
                  <a:txBody>
                    <a:bodyPr/>
                    <a:lstStyle/>
                    <a:p>
                      <a:pPr lvl="0" algn="l" rtl="0" fontAlgn="ctr"/>
                      <a:r>
                        <a:rPr lang="en-US" sz="1400" b="0" i="0" u="none" strike="noStrike" dirty="0">
                          <a:solidFill>
                            <a:schemeClr val="tx1"/>
                          </a:solidFill>
                          <a:effectLst/>
                          <a:latin typeface="Arial" panose="020B0604020202020204" pitchFamily="34" charset="0"/>
                          <a:cs typeface="Arial" panose="020B0604020202020204" pitchFamily="34" charset="0"/>
                        </a:rPr>
                        <a:t>Keystone correction</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lvl="0" algn="l" rtl="0" fontAlgn="b"/>
                      <a:r>
                        <a:rPr lang="en-US" sz="1400" b="0" i="0" u="none" strike="noStrike" dirty="0">
                          <a:solidFill>
                            <a:schemeClr val="tx1"/>
                          </a:solidFill>
                          <a:effectLst/>
                          <a:latin typeface="Arial" panose="020B0604020202020204" pitchFamily="34" charset="0"/>
                          <a:cs typeface="Arial" panose="020B0604020202020204" pitchFamily="34" charset="0"/>
                        </a:rPr>
                        <a:t>±30° vertical, ±30° horizontal</a:t>
                      </a:r>
                    </a:p>
                  </a:txBody>
                  <a:tcPr marL="216000" marR="10691"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7" name="Rectangle 2"/>
          <p:cNvSpPr txBox="1">
            <a:spLocks noChangeArrowheads="1"/>
          </p:cNvSpPr>
          <p:nvPr/>
        </p:nvSpPr>
        <p:spPr>
          <a:xfrm>
            <a:off x="503092" y="448842"/>
            <a:ext cx="3459308"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dirty="0">
                <a:solidFill>
                  <a:srgbClr val="313E47"/>
                </a:solidFill>
                <a:latin typeface="Arial 標準體" charset="0"/>
                <a:ea typeface="Arial 標準體" charset="0"/>
                <a:cs typeface="Arial" pitchFamily="34" charset="0"/>
              </a:rPr>
              <a:t>Specifications</a:t>
            </a:r>
            <a:endParaRPr lang="en-GB" altLang="zh-TW" sz="2800" dirty="0">
              <a:solidFill>
                <a:srgbClr val="313E47"/>
              </a:solidFill>
              <a:latin typeface="Arial 標準體" charset="0"/>
              <a:ea typeface="Arial 標準體" charset="0"/>
              <a:cs typeface="Arial" pitchFamily="34" charset="0"/>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1999" y="2159793"/>
            <a:ext cx="3810001" cy="25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6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62487" y="302003"/>
            <a:ext cx="1456880" cy="6238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9249987" y="350446"/>
            <a:ext cx="1375408" cy="7289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7" name="圖片 16"/>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432034" y="250444"/>
            <a:ext cx="1039881" cy="633078"/>
          </a:xfrm>
          <a:prstGeom prst="rect">
            <a:avLst/>
          </a:prstGeom>
          <a:noFill/>
          <a:extLst>
            <a:ext uri="{909E8E84-426E-40DD-AFC4-6F175D3DCCD1}">
              <a14:hiddenFill xmlns:a14="http://schemas.microsoft.com/office/drawing/2010/main">
                <a:solidFill>
                  <a:srgbClr val="FFFFFF"/>
                </a:solidFill>
              </a14:hiddenFill>
            </a:ext>
          </a:extLst>
        </p:spPr>
      </p:pic>
      <p:pic>
        <p:nvPicPr>
          <p:cNvPr id="18" name="圖片 17"/>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419068" y="366337"/>
            <a:ext cx="1254242" cy="519624"/>
          </a:xfrm>
          <a:prstGeom prst="rect">
            <a:avLst/>
          </a:prstGeom>
          <a:noFill/>
          <a:extLst>
            <a:ext uri="{909E8E84-426E-40DD-AFC4-6F175D3DCCD1}">
              <a14:hiddenFill xmlns:a14="http://schemas.microsoft.com/office/drawing/2010/main">
                <a:solidFill>
                  <a:srgbClr val="FFFFFF"/>
                </a:solidFill>
              </a14:hiddenFill>
            </a:ext>
          </a:extLst>
        </p:spPr>
      </p:pic>
      <p:pic>
        <p:nvPicPr>
          <p:cNvPr id="19" name="圖片 1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5008816" y="354551"/>
            <a:ext cx="1127182" cy="487735"/>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902544" y="416122"/>
            <a:ext cx="1289731" cy="376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p:cNvGraphicFramePr>
            <a:graphicFrameLocks noGrp="1"/>
          </p:cNvGraphicFramePr>
          <p:nvPr>
            <p:extLst>
              <p:ext uri="{D42A27DB-BD31-4B8C-83A1-F6EECF244321}">
                <p14:modId xmlns:p14="http://schemas.microsoft.com/office/powerpoint/2010/main" val="522789089"/>
              </p:ext>
            </p:extLst>
          </p:nvPr>
        </p:nvGraphicFramePr>
        <p:xfrm>
          <a:off x="513273" y="880702"/>
          <a:ext cx="10142742" cy="5546816"/>
        </p:xfrm>
        <a:graphic>
          <a:graphicData uri="http://schemas.openxmlformats.org/drawingml/2006/table">
            <a:tbl>
              <a:tblPr/>
              <a:tblGrid>
                <a:gridCol w="1260000">
                  <a:extLst>
                    <a:ext uri="{9D8B030D-6E8A-4147-A177-3AD203B41FA5}">
                      <a16:colId xmlns:a16="http://schemas.microsoft.com/office/drawing/2014/main" val="20000"/>
                    </a:ext>
                  </a:extLst>
                </a:gridCol>
                <a:gridCol w="1480457">
                  <a:extLst>
                    <a:ext uri="{9D8B030D-6E8A-4147-A177-3AD203B41FA5}">
                      <a16:colId xmlns:a16="http://schemas.microsoft.com/office/drawing/2014/main" val="20001"/>
                    </a:ext>
                  </a:extLst>
                </a:gridCol>
                <a:gridCol w="1480457">
                  <a:extLst>
                    <a:ext uri="{9D8B030D-6E8A-4147-A177-3AD203B41FA5}">
                      <a16:colId xmlns:a16="http://schemas.microsoft.com/office/drawing/2014/main" val="20002"/>
                    </a:ext>
                  </a:extLst>
                </a:gridCol>
                <a:gridCol w="1480457">
                  <a:extLst>
                    <a:ext uri="{9D8B030D-6E8A-4147-A177-3AD203B41FA5}">
                      <a16:colId xmlns:a16="http://schemas.microsoft.com/office/drawing/2014/main" val="20003"/>
                    </a:ext>
                  </a:extLst>
                </a:gridCol>
                <a:gridCol w="1480457">
                  <a:extLst>
                    <a:ext uri="{9D8B030D-6E8A-4147-A177-3AD203B41FA5}">
                      <a16:colId xmlns:a16="http://schemas.microsoft.com/office/drawing/2014/main" val="20004"/>
                    </a:ext>
                  </a:extLst>
                </a:gridCol>
                <a:gridCol w="1480457">
                  <a:extLst>
                    <a:ext uri="{9D8B030D-6E8A-4147-A177-3AD203B41FA5}">
                      <a16:colId xmlns:a16="http://schemas.microsoft.com/office/drawing/2014/main" val="20005"/>
                    </a:ext>
                  </a:extLst>
                </a:gridCol>
                <a:gridCol w="1480457">
                  <a:extLst>
                    <a:ext uri="{9D8B030D-6E8A-4147-A177-3AD203B41FA5}">
                      <a16:colId xmlns:a16="http://schemas.microsoft.com/office/drawing/2014/main" val="20006"/>
                    </a:ext>
                  </a:extLst>
                </a:gridCol>
              </a:tblGrid>
              <a:tr h="180000">
                <a:tc>
                  <a:txBody>
                    <a:bodyPr/>
                    <a:lstStyle/>
                    <a:p>
                      <a:pPr algn="ctr" fontAlgn="ctr"/>
                      <a:endParaRPr lang="en-US" sz="1000" b="0" i="0" u="none" strike="noStrike" dirty="0">
                        <a:solidFill>
                          <a:schemeClr val="bg1"/>
                        </a:solidFill>
                        <a:effectLst/>
                        <a:latin typeface="Arial" charset="0"/>
                        <a:ea typeface="Arial" charset="0"/>
                        <a:cs typeface="Arial" charset="0"/>
                      </a:endParaRP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1100" b="1" i="0" u="none" strike="noStrike" dirty="0">
                          <a:solidFill>
                            <a:schemeClr val="bg1"/>
                          </a:solidFill>
                          <a:effectLst/>
                          <a:latin typeface="Arial" charset="0"/>
                          <a:ea typeface="Arial" charset="0"/>
                          <a:cs typeface="Arial" charset="0"/>
                        </a:rPr>
                        <a:t>Sony</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1100" b="1" i="0" u="none" strike="noStrike" dirty="0">
                          <a:solidFill>
                            <a:schemeClr val="bg1"/>
                          </a:solidFill>
                          <a:effectLst/>
                          <a:latin typeface="Arial" charset="0"/>
                          <a:ea typeface="Arial" charset="0"/>
                          <a:cs typeface="Arial" charset="0"/>
                        </a:rPr>
                        <a:t>NEC</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1100" b="1" i="0" u="none" strike="noStrike" dirty="0">
                          <a:solidFill>
                            <a:schemeClr val="bg1"/>
                          </a:solidFill>
                          <a:effectLst/>
                          <a:latin typeface="Arial" charset="0"/>
                          <a:ea typeface="Arial" charset="0"/>
                          <a:cs typeface="Arial" charset="0"/>
                        </a:rPr>
                        <a:t>Panasonic</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1100" b="1" i="0" u="none" strike="noStrike" dirty="0">
                          <a:solidFill>
                            <a:schemeClr val="bg1"/>
                          </a:solidFill>
                          <a:effectLst/>
                          <a:latin typeface="Arial" charset="0"/>
                          <a:ea typeface="Arial" charset="0"/>
                          <a:cs typeface="Arial" charset="0"/>
                        </a:rPr>
                        <a:t>Hitachi</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1100" b="1" i="0" u="none" strike="noStrike" dirty="0">
                          <a:solidFill>
                            <a:schemeClr val="bg1"/>
                          </a:solidFill>
                          <a:effectLst/>
                          <a:latin typeface="Arial" charset="0"/>
                          <a:ea typeface="Arial" charset="0"/>
                          <a:cs typeface="Arial" charset="0"/>
                        </a:rPr>
                        <a:t>Epson</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1100" b="1" i="0" u="none" strike="noStrike" dirty="0" err="1">
                          <a:solidFill>
                            <a:schemeClr val="bg1"/>
                          </a:solidFill>
                          <a:effectLst/>
                          <a:latin typeface="Arial" charset="0"/>
                          <a:ea typeface="Arial" charset="0"/>
                          <a:cs typeface="Arial" charset="0"/>
                        </a:rPr>
                        <a:t>Optoma</a:t>
                      </a:r>
                      <a:endParaRPr lang="en-US" sz="1100" b="1" i="0" u="none" strike="noStrike" dirty="0">
                        <a:solidFill>
                          <a:schemeClr val="bg1"/>
                        </a:solidFill>
                        <a:effectLst/>
                        <a:latin typeface="Arial" charset="0"/>
                        <a:ea typeface="Arial" charset="0"/>
                        <a:cs typeface="Arial" charset="0"/>
                      </a:endParaRP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extLst>
                  <a:ext uri="{0D108BD9-81ED-4DB2-BD59-A6C34878D82A}">
                    <a16:rowId xmlns:a16="http://schemas.microsoft.com/office/drawing/2014/main" val="10000"/>
                  </a:ext>
                </a:extLst>
              </a:tr>
              <a:tr h="180000">
                <a:tc>
                  <a:txBody>
                    <a:bodyPr/>
                    <a:lstStyle/>
                    <a:p>
                      <a:pPr algn="ctr" fontAlgn="ctr"/>
                      <a:endParaRPr lang="en-US" sz="1000" b="0" i="0" u="none" strike="noStrike" dirty="0">
                        <a:solidFill>
                          <a:schemeClr val="bg1"/>
                        </a:solidFill>
                        <a:effectLst/>
                        <a:latin typeface="Arial" charset="0"/>
                        <a:ea typeface="Arial" charset="0"/>
                        <a:cs typeface="Arial" charset="0"/>
                      </a:endParaRP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900" b="0" i="0" u="none" strike="noStrike" dirty="0">
                          <a:solidFill>
                            <a:schemeClr val="bg1"/>
                          </a:solidFill>
                          <a:effectLst/>
                          <a:latin typeface="Arial" charset="0"/>
                          <a:ea typeface="Arial" charset="0"/>
                          <a:cs typeface="Arial" charset="0"/>
                        </a:rPr>
                        <a:t>VPL-PHZ10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900" b="0" i="0" u="none" strike="noStrike" dirty="0">
                          <a:solidFill>
                            <a:schemeClr val="bg1"/>
                          </a:solidFill>
                          <a:effectLst/>
                          <a:latin typeface="Arial" charset="0"/>
                          <a:ea typeface="Arial" charset="0"/>
                          <a:cs typeface="Arial" charset="0"/>
                        </a:rPr>
                        <a:t>P502HL-2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900" b="0" i="0" u="none" strike="noStrike" dirty="0">
                          <a:solidFill>
                            <a:schemeClr val="bg1"/>
                          </a:solidFill>
                          <a:effectLst/>
                          <a:latin typeface="Arial" charset="0"/>
                          <a:ea typeface="Arial" charset="0"/>
                          <a:cs typeface="Arial" charset="0"/>
                        </a:rPr>
                        <a:t>PT-RZ570WU</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900" b="0" i="0" u="none" strike="noStrike" dirty="0">
                          <a:solidFill>
                            <a:schemeClr val="bg1"/>
                          </a:solidFill>
                          <a:effectLst/>
                          <a:latin typeface="Arial" charset="0"/>
                          <a:ea typeface="Arial" charset="0"/>
                          <a:cs typeface="Arial" charset="0"/>
                        </a:rPr>
                        <a:t>LP-WU6500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900" b="0" i="0" u="none" strike="noStrike" dirty="0" err="1">
                          <a:solidFill>
                            <a:schemeClr val="bg1"/>
                          </a:solidFill>
                          <a:effectLst/>
                          <a:latin typeface="Arial" charset="0"/>
                          <a:ea typeface="Arial" charset="0"/>
                          <a:cs typeface="Arial" charset="0"/>
                        </a:rPr>
                        <a:t>PowerLite</a:t>
                      </a:r>
                      <a:r>
                        <a:rPr lang="en-US" sz="900" b="0" i="0" u="none" strike="noStrike" dirty="0">
                          <a:solidFill>
                            <a:schemeClr val="bg1"/>
                          </a:solidFill>
                          <a:effectLst/>
                          <a:latin typeface="Arial" charset="0"/>
                          <a:ea typeface="Arial" charset="0"/>
                          <a:cs typeface="Arial" charset="0"/>
                        </a:rPr>
                        <a:t> L510U</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tc>
                  <a:txBody>
                    <a:bodyPr/>
                    <a:lstStyle/>
                    <a:p>
                      <a:pPr algn="ctr" fontAlgn="ctr"/>
                      <a:r>
                        <a:rPr lang="en-US" sz="900" b="0" i="0" u="none" strike="noStrike" dirty="0">
                          <a:solidFill>
                            <a:schemeClr val="bg1"/>
                          </a:solidFill>
                          <a:effectLst/>
                          <a:latin typeface="Arial" charset="0"/>
                          <a:ea typeface="Arial" charset="0"/>
                          <a:cs typeface="Arial" charset="0"/>
                        </a:rPr>
                        <a:t>ZU506</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65B8B"/>
                    </a:solidFill>
                  </a:tcPr>
                </a:tc>
                <a:extLst>
                  <a:ext uri="{0D108BD9-81ED-4DB2-BD59-A6C34878D82A}">
                    <a16:rowId xmlns:a16="http://schemas.microsoft.com/office/drawing/2014/main" val="10001"/>
                  </a:ext>
                </a:extLst>
              </a:tr>
              <a:tr h="141585">
                <a:tc>
                  <a:txBody>
                    <a:bodyPr/>
                    <a:lstStyle/>
                    <a:p>
                      <a:pPr algn="l" fontAlgn="t"/>
                      <a:r>
                        <a:rPr lang="en-US" sz="800" b="0" i="0" u="none" strike="noStrike" dirty="0">
                          <a:solidFill>
                            <a:srgbClr val="000000"/>
                          </a:solidFill>
                          <a:effectLst/>
                          <a:latin typeface="Arial" charset="0"/>
                          <a:ea typeface="Arial" charset="0"/>
                          <a:cs typeface="Arial" charset="0"/>
                        </a:rPr>
                        <a:t>   </a:t>
                      </a:r>
                      <a:r>
                        <a:rPr lang="en-US" sz="800" b="0" i="0" u="none" strike="noStrike" dirty="0" err="1">
                          <a:solidFill>
                            <a:srgbClr val="000000"/>
                          </a:solidFill>
                          <a:effectLst/>
                          <a:latin typeface="Arial" charset="0"/>
                          <a:ea typeface="Arial" charset="0"/>
                          <a:cs typeface="Arial" charset="0"/>
                        </a:rPr>
                        <a:t>Avg</a:t>
                      </a:r>
                      <a:r>
                        <a:rPr lang="en-US" sz="800" b="0" i="0" u="none" strike="noStrike" dirty="0">
                          <a:solidFill>
                            <a:srgbClr val="000000"/>
                          </a:solidFill>
                          <a:effectLst/>
                          <a:latin typeface="Arial" charset="0"/>
                          <a:ea typeface="Arial" charset="0"/>
                          <a:cs typeface="Arial" charset="0"/>
                        </a:rPr>
                        <a:t> Street Price (USD)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$3,049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$3,099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$4,299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$3,599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$2,799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MSRP (USD)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$5,000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$5,999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$8,999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$2,799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24928">
                <a:tc>
                  <a:txBody>
                    <a:bodyPr/>
                    <a:lstStyle/>
                    <a:p>
                      <a:pPr algn="l" fontAlgn="t"/>
                      <a:r>
                        <a:rPr lang="en-US" sz="800" b="0" i="0" u="none" strike="noStrike">
                          <a:solidFill>
                            <a:srgbClr val="000000"/>
                          </a:solidFill>
                          <a:effectLst/>
                          <a:latin typeface="Arial" charset="0"/>
                          <a:ea typeface="Arial" charset="0"/>
                          <a:cs typeface="Arial" charset="0"/>
                        </a:rPr>
                        <a:t>   Brightness (lumens)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5,000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5,000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5,200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5,000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5,000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5,000</a:t>
                      </a:r>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4928">
                <a:tc>
                  <a:txBody>
                    <a:bodyPr/>
                    <a:lstStyle/>
                    <a:p>
                      <a:pPr algn="l" fontAlgn="t"/>
                      <a:r>
                        <a:rPr lang="en-US" sz="800" b="0" i="0" u="none" strike="noStrike" dirty="0">
                          <a:solidFill>
                            <a:srgbClr val="000000"/>
                          </a:solidFill>
                          <a:effectLst/>
                          <a:latin typeface="Arial" charset="0"/>
                          <a:ea typeface="Arial" charset="0"/>
                          <a:cs typeface="Arial" charset="0"/>
                        </a:rPr>
                        <a:t>   Contrast (Full On/Off)</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500,000:1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15,000:1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20,000:1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20,000:1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2,500,000:1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dirty="0">
                          <a:solidFill>
                            <a:srgbClr val="FF0000"/>
                          </a:solidFill>
                          <a:effectLst/>
                          <a:latin typeface="Arial" charset="0"/>
                          <a:ea typeface="Arial" charset="0"/>
                          <a:cs typeface="Arial" charset="0"/>
                        </a:rPr>
                        <a:t>300,000</a:t>
                      </a:r>
                      <a:r>
                        <a:rPr lang="zh-TW" altLang="en-US" sz="800" b="0" i="0" u="none" strike="noStrike" dirty="0">
                          <a:solidFill>
                            <a:srgbClr val="FF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41585">
                <a:tc>
                  <a:txBody>
                    <a:bodyPr/>
                    <a:lstStyle/>
                    <a:p>
                      <a:pPr algn="l" fontAlgn="t"/>
                      <a:r>
                        <a:rPr lang="en-US" sz="800" b="0" i="0" u="none" strike="noStrike">
                          <a:solidFill>
                            <a:srgbClr val="000000"/>
                          </a:solidFill>
                          <a:effectLst/>
                          <a:latin typeface="Arial" charset="0"/>
                          <a:ea typeface="Arial" charset="0"/>
                          <a:cs typeface="Arial" charset="0"/>
                        </a:rPr>
                        <a:t>   Native Resolution</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1920x1200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1920x1080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1920x1200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1920x1200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1920x1200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1920x1200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Aspect Ratio</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16:10 (WUXGA)</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16:9 (HD)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16:10 (WUXGA)</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16:10 (WUXGA)</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16:10 (WUXGA)</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16:10 (WUXGA)</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91614">
                <a:tc>
                  <a:txBody>
                    <a:bodyPr/>
                    <a:lstStyle/>
                    <a:p>
                      <a:pPr algn="l" fontAlgn="t"/>
                      <a:r>
                        <a:rPr lang="en-US" sz="800" b="0" i="0" u="none" strike="noStrike">
                          <a:solidFill>
                            <a:srgbClr val="000000"/>
                          </a:solidFill>
                          <a:effectLst/>
                          <a:latin typeface="Arial" charset="0"/>
                          <a:ea typeface="Arial" charset="0"/>
                          <a:cs typeface="Arial" charset="0"/>
                        </a:rPr>
                        <a:t>   Display Type</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0.8" 3 LCD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0.7" 1 DLP</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0.7" 1 DLP</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 DLP</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0.7" 3 LCD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GB" altLang="zh-TW" sz="800" b="0" i="0" u="none" strike="noStrike" dirty="0">
                          <a:solidFill>
                            <a:srgbClr val="000000"/>
                          </a:solidFill>
                          <a:effectLst/>
                          <a:latin typeface="Arial" charset="0"/>
                          <a:ea typeface="Arial" charset="0"/>
                          <a:cs typeface="Arial" charset="0"/>
                        </a:rPr>
                        <a:t>DLP</a:t>
                      </a:r>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41585">
                <a:tc>
                  <a:txBody>
                    <a:bodyPr/>
                    <a:lstStyle/>
                    <a:p>
                      <a:pPr algn="l" fontAlgn="t"/>
                      <a:r>
                        <a:rPr lang="en-US" sz="800" b="0" i="0" u="none" strike="noStrike">
                          <a:solidFill>
                            <a:srgbClr val="000000"/>
                          </a:solidFill>
                          <a:effectLst/>
                          <a:latin typeface="Arial" charset="0"/>
                          <a:ea typeface="Arial" charset="0"/>
                          <a:cs typeface="Arial" charset="0"/>
                        </a:rPr>
                        <a:t>   Audible Noise</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pt-BR" sz="800" b="0" i="0" u="none" strike="noStrike" dirty="0">
                          <a:solidFill>
                            <a:srgbClr val="000000"/>
                          </a:solidFill>
                          <a:effectLst/>
                          <a:latin typeface="Arial" charset="0"/>
                          <a:ea typeface="Arial" charset="0"/>
                          <a:cs typeface="Arial" charset="0"/>
                        </a:rPr>
                        <a:t>39.0 dB / 33 dB (Eco)</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33.0 dB</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37.0 dB</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dirty="0">
                          <a:solidFill>
                            <a:srgbClr val="000000"/>
                          </a:solidFill>
                          <a:effectLst/>
                          <a:latin typeface="Arial" charset="0"/>
                          <a:ea typeface="Arial" charset="0"/>
                          <a:cs typeface="Arial" charset="0"/>
                        </a:rPr>
                        <a:t>　</a:t>
                      </a:r>
                      <a:r>
                        <a:rPr lang="en-GB" altLang="zh-TW" sz="800" b="0" i="0" u="none" strike="noStrike" dirty="0">
                          <a:solidFill>
                            <a:srgbClr val="000000"/>
                          </a:solidFill>
                          <a:effectLst/>
                          <a:latin typeface="Arial" charset="0"/>
                          <a:ea typeface="Arial" charset="0"/>
                          <a:cs typeface="Arial" charset="0"/>
                        </a:rPr>
                        <a:t>28db</a:t>
                      </a:r>
                      <a:endParaRPr lang="zh-TW" altLang="en-US" sz="800" b="0" i="0" u="none" strike="noStrike" dirty="0">
                        <a:solidFill>
                          <a:srgbClr val="000000"/>
                        </a:solidFill>
                        <a:effectLst/>
                        <a:latin typeface="Arial" charset="0"/>
                        <a:ea typeface="Arial" charset="0"/>
                        <a:cs typeface="Arial" charset="0"/>
                      </a:endParaRP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124928">
                <a:tc>
                  <a:txBody>
                    <a:bodyPr/>
                    <a:lstStyle/>
                    <a:p>
                      <a:pPr algn="l" fontAlgn="t"/>
                      <a:r>
                        <a:rPr lang="en-US" sz="800" b="0" i="0" u="none" strike="noStrike">
                          <a:solidFill>
                            <a:srgbClr val="000000"/>
                          </a:solidFill>
                          <a:effectLst/>
                          <a:latin typeface="Arial" charset="0"/>
                          <a:ea typeface="Arial" charset="0"/>
                          <a:cs typeface="Arial" charset="0"/>
                        </a:rPr>
                        <a:t>   Size (cm) (HxWxD)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11 x 51 x 35</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14 x 47 x 37</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17 x 50 x 49</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15 x 36 x 44</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14 x 44 x 30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10.7 x 37.4 x 30.2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Weight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8.7 kg</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8.8 kg</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16.3 kg</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10.5 kg</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8.5 kg</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5.5 kg</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91614">
                <a:tc>
                  <a:txBody>
                    <a:bodyPr/>
                    <a:lstStyle/>
                    <a:p>
                      <a:pPr algn="l" fontAlgn="t"/>
                      <a:r>
                        <a:rPr lang="en-US" sz="800" b="0" i="0" u="none" strike="noStrike">
                          <a:solidFill>
                            <a:srgbClr val="000000"/>
                          </a:solidFill>
                          <a:effectLst/>
                          <a:latin typeface="Arial" charset="0"/>
                          <a:ea typeface="Arial" charset="0"/>
                          <a:cs typeface="Arial" charset="0"/>
                        </a:rPr>
                        <a:t>   Warranty</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5 Years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3 Years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3 Years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3 Years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41585">
                <a:tc>
                  <a:txBody>
                    <a:bodyPr/>
                    <a:lstStyle/>
                    <a:p>
                      <a:pPr algn="l" fontAlgn="t"/>
                      <a:r>
                        <a:rPr lang="en-US" sz="800" b="0" i="0" u="none" strike="noStrike" dirty="0">
                          <a:solidFill>
                            <a:srgbClr val="000000"/>
                          </a:solidFill>
                          <a:effectLst/>
                          <a:latin typeface="Arial" charset="0"/>
                          <a:ea typeface="Arial" charset="0"/>
                          <a:cs typeface="Arial" charset="0"/>
                        </a:rPr>
                        <a:t>   First Shipment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Jul-17</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Jun-17</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Jun-16</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Nov-17</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Aug-18</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Nov-18</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124928">
                <a:tc>
                  <a:txBody>
                    <a:bodyPr/>
                    <a:lstStyle/>
                    <a:p>
                      <a:pPr algn="l" fontAlgn="t"/>
                      <a:r>
                        <a:rPr lang="en-US" sz="800" b="0" i="0" u="none" strike="noStrike">
                          <a:solidFill>
                            <a:srgbClr val="000000"/>
                          </a:solidFill>
                          <a:effectLst/>
                          <a:latin typeface="Arial" charset="0"/>
                          <a:ea typeface="Arial" charset="0"/>
                          <a:cs typeface="Arial" charset="0"/>
                        </a:rPr>
                        <a:t>   Throw Dist (m)</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1.6 - 16.4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1.4 - 8.2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2.5 - 12.2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1.2 - 7.4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2.4 - 14.9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GB" altLang="zh-TW" sz="800" b="0" i="0" u="none" strike="noStrike" dirty="0">
                          <a:solidFill>
                            <a:srgbClr val="000000"/>
                          </a:solidFill>
                          <a:effectLst/>
                          <a:latin typeface="Arial" charset="0"/>
                          <a:ea typeface="Arial" charset="0"/>
                          <a:cs typeface="Arial" charset="0"/>
                        </a:rPr>
                        <a:t>1.4 – 10m</a:t>
                      </a:r>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24928">
                <a:tc>
                  <a:txBody>
                    <a:bodyPr/>
                    <a:lstStyle/>
                    <a:p>
                      <a:pPr algn="l" fontAlgn="t"/>
                      <a:r>
                        <a:rPr lang="en-US" sz="800" b="0" i="0" u="none" strike="noStrike" dirty="0">
                          <a:solidFill>
                            <a:srgbClr val="000000"/>
                          </a:solidFill>
                          <a:effectLst/>
                          <a:latin typeface="Arial" charset="0"/>
                          <a:ea typeface="Arial" charset="0"/>
                          <a:cs typeface="Arial" charset="0"/>
                        </a:rPr>
                        <a:t>   Image Size (cm)</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up to 300"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up to 300"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up to 388"</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up to 300"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up to 500"</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dirty="0">
                          <a:solidFill>
                            <a:srgbClr val="000000"/>
                          </a:solidFill>
                          <a:effectLst/>
                          <a:latin typeface="Arial" charset="0"/>
                          <a:ea typeface="Arial" charset="0"/>
                          <a:cs typeface="Arial" charset="0"/>
                        </a:rPr>
                        <a:t>　</a:t>
                      </a:r>
                      <a:r>
                        <a:rPr lang="en-GB" altLang="zh-TW" sz="800" b="0" i="0" u="none" strike="noStrike" dirty="0">
                          <a:solidFill>
                            <a:srgbClr val="000000"/>
                          </a:solidFill>
                          <a:effectLst/>
                          <a:latin typeface="Arial" charset="0"/>
                          <a:ea typeface="Arial" charset="0"/>
                          <a:cs typeface="Arial" charset="0"/>
                        </a:rPr>
                        <a:t>up to 300”</a:t>
                      </a:r>
                      <a:endParaRPr lang="zh-TW" altLang="en-US" sz="800" b="0" i="0" u="none" strike="noStrike" dirty="0">
                        <a:solidFill>
                          <a:srgbClr val="000000"/>
                        </a:solidFill>
                        <a:effectLst/>
                        <a:latin typeface="Arial" charset="0"/>
                        <a:ea typeface="Arial" charset="0"/>
                        <a:cs typeface="Arial" charset="0"/>
                      </a:endParaRP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141585">
                <a:tc>
                  <a:txBody>
                    <a:bodyPr/>
                    <a:lstStyle/>
                    <a:p>
                      <a:pPr algn="l" fontAlgn="t"/>
                      <a:r>
                        <a:rPr lang="en-US" sz="800" b="0" i="0" u="none" strike="noStrike">
                          <a:solidFill>
                            <a:srgbClr val="000000"/>
                          </a:solidFill>
                          <a:effectLst/>
                          <a:latin typeface="Arial" charset="0"/>
                          <a:ea typeface="Arial" charset="0"/>
                          <a:cs typeface="Arial" charset="0"/>
                        </a:rPr>
                        <a:t>   Throw Ratio (D:W)</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1.27:1 - 1.88:1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1.24:1 - 2.10:1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1.46:1 - 2.93:1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1.15:1 - 1.90:1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1.38:1 - 2.24:1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1.4:1 - 2.24:1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41585">
                <a:tc>
                  <a:txBody>
                    <a:bodyPr/>
                    <a:lstStyle/>
                    <a:p>
                      <a:pPr algn="l" fontAlgn="t"/>
                      <a:r>
                        <a:rPr lang="en-US" sz="800" b="0" i="0" u="none" strike="noStrike" dirty="0">
                          <a:solidFill>
                            <a:srgbClr val="000000"/>
                          </a:solidFill>
                          <a:effectLst/>
                          <a:latin typeface="Arial" charset="0"/>
                          <a:ea typeface="Arial" charset="0"/>
                          <a:cs typeface="Arial" charset="0"/>
                        </a:rPr>
                        <a:t>   Standard Zoom Lens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Manual, 1.45:1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Manual, 1.70:1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Manual, 2.00:1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Manual, 1.65:1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Manual, 1.60:1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Manual, 1.60:1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r h="141585">
                <a:tc>
                  <a:txBody>
                    <a:bodyPr/>
                    <a:lstStyle/>
                    <a:p>
                      <a:pPr algn="l" fontAlgn="t"/>
                      <a:r>
                        <a:rPr lang="en-US" sz="800" b="0" i="0" u="none" strike="noStrike" dirty="0">
                          <a:solidFill>
                            <a:srgbClr val="000000"/>
                          </a:solidFill>
                          <a:effectLst/>
                          <a:latin typeface="Arial" charset="0"/>
                          <a:ea typeface="Arial" charset="0"/>
                          <a:cs typeface="Arial" charset="0"/>
                        </a:rPr>
                        <a:t>   Standard Lens Focus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Manual</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Manual</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Manual</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Manual</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Manual</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Manual</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41585">
                <a:tc>
                  <a:txBody>
                    <a:bodyPr/>
                    <a:lstStyle/>
                    <a:p>
                      <a:pPr algn="l" fontAlgn="t"/>
                      <a:r>
                        <a:rPr lang="en-US" sz="800" b="0" i="0" u="none" strike="noStrike">
                          <a:solidFill>
                            <a:srgbClr val="000000"/>
                          </a:solidFill>
                          <a:effectLst/>
                          <a:latin typeface="Arial" charset="0"/>
                          <a:ea typeface="Arial" charset="0"/>
                          <a:cs typeface="Arial" charset="0"/>
                        </a:rPr>
                        <a:t>   Optional Lenses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Fixed lens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Fixed lens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Fixed lens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Fixed lens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Fixed lens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Fixed lens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9"/>
                  </a:ext>
                </a:extLst>
              </a:tr>
              <a:tr h="91614">
                <a:tc>
                  <a:txBody>
                    <a:bodyPr/>
                    <a:lstStyle/>
                    <a:p>
                      <a:pPr algn="l" fontAlgn="t"/>
                      <a:r>
                        <a:rPr lang="en-US" sz="800" b="0" i="0" u="none" strike="noStrike">
                          <a:solidFill>
                            <a:srgbClr val="000000"/>
                          </a:solidFill>
                          <a:effectLst/>
                          <a:latin typeface="Arial" charset="0"/>
                          <a:ea typeface="Arial" charset="0"/>
                          <a:cs typeface="Arial" charset="0"/>
                        </a:rPr>
                        <a:t>   Lens Shift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Horiz + Vert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Horiz + Vert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Horiz + Vert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Horiz + Vert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Horiz + Vert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Vertical</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91614">
                <a:tc>
                  <a:txBody>
                    <a:bodyPr/>
                    <a:lstStyle/>
                    <a:p>
                      <a:pPr algn="l" fontAlgn="t"/>
                      <a:r>
                        <a:rPr lang="en-US" sz="800" b="0" i="0" u="none" strike="noStrike">
                          <a:solidFill>
                            <a:srgbClr val="000000"/>
                          </a:solidFill>
                          <a:effectLst/>
                          <a:latin typeface="Arial" charset="0"/>
                          <a:ea typeface="Arial" charset="0"/>
                          <a:cs typeface="Arial" charset="0"/>
                        </a:rPr>
                        <a:t>   Digital Zoom</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1"/>
                  </a:ext>
                </a:extLst>
              </a:tr>
              <a:tr h="141585">
                <a:tc>
                  <a:txBody>
                    <a:bodyPr/>
                    <a:lstStyle/>
                    <a:p>
                      <a:pPr algn="l" fontAlgn="t"/>
                      <a:r>
                        <a:rPr lang="en-US" sz="800" b="0" i="0" u="none" strike="noStrike">
                          <a:solidFill>
                            <a:srgbClr val="000000"/>
                          </a:solidFill>
                          <a:effectLst/>
                          <a:latin typeface="Arial" charset="0"/>
                          <a:ea typeface="Arial" charset="0"/>
                          <a:cs typeface="Arial" charset="0"/>
                        </a:rPr>
                        <a:t>   Lamp Life (Full Power)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FF0000"/>
                          </a:solidFill>
                          <a:effectLst/>
                          <a:latin typeface="Arial" charset="0"/>
                          <a:ea typeface="Arial" charset="0"/>
                          <a:cs typeface="Arial" charset="0"/>
                        </a:rPr>
                        <a:t>30,000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41585">
                <a:tc>
                  <a:txBody>
                    <a:bodyPr/>
                    <a:lstStyle/>
                    <a:p>
                      <a:pPr algn="l" fontAlgn="t"/>
                      <a:r>
                        <a:rPr lang="en-US" sz="800" b="0" i="0" u="none" strike="noStrike">
                          <a:solidFill>
                            <a:srgbClr val="000000"/>
                          </a:solidFill>
                          <a:effectLst/>
                          <a:latin typeface="Arial" charset="0"/>
                          <a:ea typeface="Arial" charset="0"/>
                          <a:cs typeface="Arial" charset="0"/>
                        </a:rPr>
                        <a:t>   Lamp Life (ECO)</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20,000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30,000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FF0000"/>
                          </a:solidFill>
                          <a:effectLst/>
                          <a:latin typeface="Arial" charset="0"/>
                          <a:ea typeface="Arial" charset="0"/>
                          <a:cs typeface="Arial" charset="0"/>
                        </a:rPr>
                        <a:t>30,000 hours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3"/>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Lamp Type</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Laser Phosphor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Laser Phosphor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Laser Phosphor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Laser Phosphor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Laser Phosphor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Laser Phosphor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91614">
                <a:tc>
                  <a:txBody>
                    <a:bodyPr/>
                    <a:lstStyle/>
                    <a:p>
                      <a:pPr algn="l" fontAlgn="t"/>
                      <a:r>
                        <a:rPr lang="en-US" sz="800" b="0" i="0" u="none" strike="noStrike">
                          <a:solidFill>
                            <a:srgbClr val="000000"/>
                          </a:solidFill>
                          <a:effectLst/>
                          <a:latin typeface="Arial" charset="0"/>
                          <a:ea typeface="Arial" charset="0"/>
                          <a:cs typeface="Arial" charset="0"/>
                        </a:rPr>
                        <a:t>   Speakers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20.0W Mono</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10.0W Mono</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10.0W Mono</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10W x2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5"/>
                  </a:ext>
                </a:extLst>
              </a:tr>
              <a:tr h="91614">
                <a:tc>
                  <a:txBody>
                    <a:bodyPr/>
                    <a:lstStyle/>
                    <a:p>
                      <a:pPr algn="l" fontAlgn="t"/>
                      <a:r>
                        <a:rPr lang="en-US" sz="800" b="0" i="0" u="none" strike="noStrike">
                          <a:solidFill>
                            <a:srgbClr val="000000"/>
                          </a:solidFill>
                          <a:effectLst/>
                          <a:latin typeface="Arial" charset="0"/>
                          <a:ea typeface="Arial" charset="0"/>
                          <a:cs typeface="Arial" charset="0"/>
                        </a:rPr>
                        <a:t>   3D Modes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Full HD 3D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Full HD 3D</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GB" altLang="zh-TW" sz="800" b="0" i="0" u="none" strike="noStrike" dirty="0">
                          <a:solidFill>
                            <a:srgbClr val="000000"/>
                          </a:solidFill>
                          <a:effectLst/>
                          <a:latin typeface="Arial" charset="0"/>
                          <a:ea typeface="Arial" charset="0"/>
                          <a:cs typeface="Arial" charset="0"/>
                        </a:rPr>
                        <a:t>Full 3D</a:t>
                      </a:r>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Power Usage</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424W</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464 Watts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zh-TW" altLang="en-US" sz="800" b="0" i="0" u="none" strike="noStrike">
                          <a:solidFill>
                            <a:srgbClr val="000000"/>
                          </a:solidFill>
                          <a:effectLst/>
                          <a:latin typeface="Arial" charset="0"/>
                          <a:ea typeface="Arial" charset="0"/>
                          <a:cs typeface="Arial" charset="0"/>
                        </a:rPr>
                        <a: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460 Watts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353 Watts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GB" altLang="zh-TW" sz="800" b="0" i="0" u="none" strike="noStrike" dirty="0">
                          <a:solidFill>
                            <a:srgbClr val="000000"/>
                          </a:solidFill>
                          <a:effectLst/>
                          <a:latin typeface="Arial" charset="0"/>
                          <a:ea typeface="Arial" charset="0"/>
                          <a:cs typeface="Arial" charset="0"/>
                        </a:rPr>
                        <a:t>Typ 310, Max 341</a:t>
                      </a:r>
                      <a:r>
                        <a:rPr lang="zh-TW" altLang="en-US" sz="800" b="0" i="0" u="none" strike="noStrike" dirty="0">
                          <a:solidFill>
                            <a:srgbClr val="000000"/>
                          </a:solidFill>
                          <a:effectLst/>
                          <a:latin typeface="Arial" charset="0"/>
                          <a:ea typeface="Arial" charset="0"/>
                          <a:cs typeface="Arial" charset="0"/>
                        </a:rPr>
                        <a:t>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7"/>
                  </a:ext>
                </a:extLst>
              </a:tr>
              <a:tr h="91614">
                <a:tc>
                  <a:txBody>
                    <a:bodyPr/>
                    <a:lstStyle/>
                    <a:p>
                      <a:pPr algn="l" fontAlgn="t"/>
                      <a:r>
                        <a:rPr lang="en-US" sz="800" b="0" i="0" u="none" strike="noStrike">
                          <a:solidFill>
                            <a:srgbClr val="000000"/>
                          </a:solidFill>
                          <a:effectLst/>
                          <a:latin typeface="Arial" charset="0"/>
                          <a:ea typeface="Arial" charset="0"/>
                          <a:cs typeface="Arial" charset="0"/>
                        </a:rPr>
                        <a:t>   HDMI</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3</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a:t>
                      </a:r>
                      <a:r>
                        <a:rPr lang="en-US" sz="800" b="0" i="0" u="none" strike="noStrike" dirty="0" err="1">
                          <a:solidFill>
                            <a:srgbClr val="000000"/>
                          </a:solidFill>
                          <a:effectLst/>
                          <a:latin typeface="Arial" charset="0"/>
                          <a:ea typeface="Arial" charset="0"/>
                          <a:cs typeface="Arial" charset="0"/>
                        </a:rPr>
                        <a:t>HDBase</a:t>
                      </a:r>
                      <a:r>
                        <a:rPr lang="en-US" sz="800" b="0" i="0" u="none" strike="noStrike" dirty="0">
                          <a:solidFill>
                            <a:srgbClr val="000000"/>
                          </a:solidFill>
                          <a:effectLst/>
                          <a:latin typeface="Arial" charset="0"/>
                          <a:ea typeface="Arial" charset="0"/>
                          <a:cs typeface="Arial" charset="0"/>
                        </a:rPr>
                        <a:t> 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9"/>
                  </a:ext>
                </a:extLst>
              </a:tr>
              <a:tr h="91614">
                <a:tc>
                  <a:txBody>
                    <a:bodyPr/>
                    <a:lstStyle/>
                    <a:p>
                      <a:pPr algn="l" fontAlgn="t"/>
                      <a:r>
                        <a:rPr lang="en-US" sz="800" b="0" i="0" u="none" strike="noStrike">
                          <a:solidFill>
                            <a:srgbClr val="000000"/>
                          </a:solidFill>
                          <a:effectLst/>
                          <a:latin typeface="Arial" charset="0"/>
                          <a:ea typeface="Arial" charset="0"/>
                          <a:cs typeface="Arial" charset="0"/>
                        </a:rPr>
                        <a:t>   VGA / RGB In</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r h="141585">
                <a:tc>
                  <a:txBody>
                    <a:bodyPr/>
                    <a:lstStyle/>
                    <a:p>
                      <a:pPr algn="l" fontAlgn="t"/>
                      <a:r>
                        <a:rPr lang="en-US" sz="800" b="0" i="0" u="none" strike="noStrike">
                          <a:solidFill>
                            <a:srgbClr val="000000"/>
                          </a:solidFill>
                          <a:effectLst/>
                          <a:latin typeface="Arial" charset="0"/>
                          <a:ea typeface="Arial" charset="0"/>
                          <a:cs typeface="Arial" charset="0"/>
                        </a:rPr>
                        <a:t>   VGA / RGB Out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1 (shared with VGA-in)</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31"/>
                  </a:ext>
                </a:extLst>
              </a:tr>
              <a:tr h="141585">
                <a:tc>
                  <a:txBody>
                    <a:bodyPr/>
                    <a:lstStyle/>
                    <a:p>
                      <a:pPr algn="l" fontAlgn="t"/>
                      <a:r>
                        <a:rPr lang="en-US" sz="800" b="0" i="0" u="none" strike="noStrike">
                          <a:solidFill>
                            <a:srgbClr val="000000"/>
                          </a:solidFill>
                          <a:effectLst/>
                          <a:latin typeface="Arial" charset="0"/>
                          <a:ea typeface="Arial" charset="0"/>
                          <a:cs typeface="Arial" charset="0"/>
                        </a:rPr>
                        <a:t>   Wired Networking</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32"/>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DVI</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33"/>
                  </a:ext>
                </a:extLst>
              </a:tr>
              <a:tr h="91614">
                <a:tc>
                  <a:txBody>
                    <a:bodyPr/>
                    <a:lstStyle/>
                    <a:p>
                      <a:pPr algn="l" fontAlgn="t"/>
                      <a:r>
                        <a:rPr lang="en-US" sz="800" b="0" i="0" u="none" strike="noStrike">
                          <a:solidFill>
                            <a:srgbClr val="000000"/>
                          </a:solidFill>
                          <a:effectLst/>
                          <a:latin typeface="Arial" charset="0"/>
                          <a:ea typeface="Arial" charset="0"/>
                          <a:cs typeface="Arial" charset="0"/>
                        </a:rPr>
                        <a:t>   Audio In</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Yes</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34"/>
                  </a:ext>
                </a:extLst>
              </a:tr>
              <a:tr h="91614">
                <a:tc>
                  <a:txBody>
                    <a:bodyPr/>
                    <a:lstStyle/>
                    <a:p>
                      <a:pPr algn="l" fontAlgn="t"/>
                      <a:r>
                        <a:rPr lang="en-US" sz="800" b="0" i="0" u="none" strike="noStrike">
                          <a:solidFill>
                            <a:srgbClr val="000000"/>
                          </a:solidFill>
                          <a:effectLst/>
                          <a:latin typeface="Arial" charset="0"/>
                          <a:ea typeface="Arial" charset="0"/>
                          <a:cs typeface="Arial" charset="0"/>
                        </a:rPr>
                        <a:t>   Audio Out</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35"/>
                  </a:ext>
                </a:extLst>
              </a:tr>
              <a:tr h="141585">
                <a:tc>
                  <a:txBody>
                    <a:bodyPr/>
                    <a:lstStyle/>
                    <a:p>
                      <a:pPr algn="l" fontAlgn="t"/>
                      <a:r>
                        <a:rPr lang="en-US" sz="800" b="0" i="0" u="none" strike="noStrike">
                          <a:solidFill>
                            <a:srgbClr val="000000"/>
                          </a:solidFill>
                          <a:effectLst/>
                          <a:latin typeface="Arial" charset="0"/>
                          <a:ea typeface="Arial" charset="0"/>
                          <a:cs typeface="Arial" charset="0"/>
                        </a:rPr>
                        <a:t>   12-Volt Trigger</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36"/>
                  </a:ext>
                </a:extLst>
              </a:tr>
              <a:tr h="283171">
                <a:tc>
                  <a:txBody>
                    <a:bodyPr/>
                    <a:lstStyle/>
                    <a:p>
                      <a:pPr algn="l" fontAlgn="t"/>
                      <a:r>
                        <a:rPr lang="en-US" sz="800" b="0" i="0" u="none" strike="noStrike" dirty="0">
                          <a:solidFill>
                            <a:srgbClr val="000000"/>
                          </a:solidFill>
                          <a:effectLst/>
                          <a:latin typeface="Arial" charset="0"/>
                          <a:ea typeface="Arial" charset="0"/>
                          <a:cs typeface="Arial" charset="0"/>
                        </a:rPr>
                        <a:t>   USB</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USB-A x1 (for wireless dongle)</a:t>
                      </a:r>
                      <a:br>
                        <a:rPr lang="en-US" sz="800" b="0" i="0" u="none" strike="noStrike">
                          <a:solidFill>
                            <a:srgbClr val="000000"/>
                          </a:solidFill>
                          <a:effectLst/>
                          <a:latin typeface="Arial" charset="0"/>
                          <a:ea typeface="Arial" charset="0"/>
                          <a:cs typeface="Arial" charset="0"/>
                        </a:rPr>
                      </a:br>
                      <a:r>
                        <a:rPr lang="en-US" sz="800" b="0" i="0" u="none" strike="noStrike">
                          <a:solidFill>
                            <a:srgbClr val="000000"/>
                          </a:solidFill>
                          <a:effectLst/>
                          <a:latin typeface="Arial" charset="0"/>
                          <a:ea typeface="Arial" charset="0"/>
                          <a:cs typeface="Arial" charset="0"/>
                        </a:rPr>
                        <a:t>USB-B x1 (for USB Display)</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USB-A x1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USB-A x1 (for power, 5V 0.9A)</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USB-A x1 (for power, 5V 1.5A)</a:t>
                      </a:r>
                      <a:br>
                        <a:rPr lang="en-US" sz="800" b="0" i="0" u="none" strike="noStrike">
                          <a:solidFill>
                            <a:srgbClr val="000000"/>
                          </a:solidFill>
                          <a:effectLst/>
                          <a:latin typeface="Arial" charset="0"/>
                          <a:ea typeface="Arial" charset="0"/>
                          <a:cs typeface="Arial" charset="0"/>
                        </a:rPr>
                      </a:br>
                      <a:r>
                        <a:rPr lang="en-US" sz="800" b="0" i="0" u="none" strike="noStrike">
                          <a:solidFill>
                            <a:srgbClr val="000000"/>
                          </a:solidFill>
                          <a:effectLst/>
                          <a:latin typeface="Arial" charset="0"/>
                          <a:ea typeface="Arial" charset="0"/>
                          <a:cs typeface="Arial" charset="0"/>
                        </a:rPr>
                        <a:t>USB for service x1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USB-A x1 </a:t>
                      </a:r>
                      <a:br>
                        <a:rPr lang="en-US" sz="800" b="0" i="0" u="none" strike="noStrike">
                          <a:solidFill>
                            <a:srgbClr val="000000"/>
                          </a:solidFill>
                          <a:effectLst/>
                          <a:latin typeface="Arial" charset="0"/>
                          <a:ea typeface="Arial" charset="0"/>
                          <a:cs typeface="Arial" charset="0"/>
                        </a:rPr>
                      </a:br>
                      <a:r>
                        <a:rPr lang="en-US" sz="800" b="0" i="0" u="none" strike="noStrike">
                          <a:solidFill>
                            <a:srgbClr val="000000"/>
                          </a:solidFill>
                          <a:effectLst/>
                          <a:latin typeface="Arial" charset="0"/>
                          <a:ea typeface="Arial" charset="0"/>
                          <a:cs typeface="Arial" charset="0"/>
                        </a:rPr>
                        <a:t>USB-B x1 </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dirty="0">
                          <a:solidFill>
                            <a:srgbClr val="000000"/>
                          </a:solidFill>
                          <a:effectLst/>
                          <a:latin typeface="Arial" charset="0"/>
                          <a:ea typeface="Arial" charset="0"/>
                          <a:cs typeface="Arial" charset="0"/>
                        </a:rPr>
                        <a:t>USB-A x1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37"/>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RS232</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38"/>
                  </a:ext>
                </a:extLst>
              </a:tr>
              <a:tr h="91614">
                <a:tc>
                  <a:txBody>
                    <a:bodyPr/>
                    <a:lstStyle/>
                    <a:p>
                      <a:pPr algn="l" fontAlgn="t"/>
                      <a:r>
                        <a:rPr lang="en-US" sz="800" b="0" i="0" u="none" strike="noStrike" dirty="0">
                          <a:solidFill>
                            <a:srgbClr val="000000"/>
                          </a:solidFill>
                          <a:effectLst/>
                          <a:latin typeface="Arial" charset="0"/>
                          <a:ea typeface="Arial" charset="0"/>
                          <a:cs typeface="Arial" charset="0"/>
                        </a:rPr>
                        <a:t>   Composite</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fontAlgn="t"/>
                      <a:r>
                        <a:rPr lang="en-US" altLang="zh-TW" sz="800" b="0" i="0" u="none" strike="noStrike" dirty="0">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39"/>
                  </a:ext>
                </a:extLst>
              </a:tr>
              <a:tr h="91614">
                <a:tc>
                  <a:txBody>
                    <a:bodyPr/>
                    <a:lstStyle/>
                    <a:p>
                      <a:pPr algn="l" fontAlgn="t"/>
                      <a:r>
                        <a:rPr lang="en-US" altLang="zh-TW" sz="800" b="0" i="0" u="none" strike="noStrike" dirty="0">
                          <a:solidFill>
                            <a:srgbClr val="000000"/>
                          </a:solidFill>
                          <a:effectLst/>
                          <a:latin typeface="Arial" charset="0"/>
                          <a:ea typeface="Arial" charset="0"/>
                          <a:cs typeface="Arial" charset="0"/>
                        </a:rPr>
                        <a:t>   </a:t>
                      </a:r>
                      <a:r>
                        <a:rPr lang="en-US" sz="800" b="0" i="0" u="none" strike="noStrike" dirty="0">
                          <a:solidFill>
                            <a:srgbClr val="000000"/>
                          </a:solidFill>
                          <a:effectLst/>
                          <a:latin typeface="Arial" charset="0"/>
                          <a:ea typeface="Arial" charset="0"/>
                          <a:cs typeface="Arial" charset="0"/>
                        </a:rPr>
                        <a:t>3D Sync</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altLang="zh-TW" sz="800" b="0" i="0" u="none" strike="noStrike">
                          <a:solidFill>
                            <a:srgbClr val="000000"/>
                          </a:solidFill>
                          <a:effectLst/>
                          <a:latin typeface="Arial" charset="0"/>
                          <a:ea typeface="Arial" charset="0"/>
                          <a:cs typeface="Arial" charset="0"/>
                        </a:rPr>
                        <a:t>1</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t"/>
                      <a:r>
                        <a:rPr lang="en-US" sz="800" b="0" i="0" u="none" strike="noStrike" dirty="0">
                          <a:solidFill>
                            <a:srgbClr val="000000"/>
                          </a:solidFill>
                          <a:effectLst/>
                          <a:latin typeface="Arial" charset="0"/>
                          <a:ea typeface="Arial" charset="0"/>
                          <a:cs typeface="Arial" charset="0"/>
                        </a:rPr>
                        <a:t>x</a:t>
                      </a:r>
                    </a:p>
                  </a:txBody>
                  <a:tcPr marL="0" marR="0" marT="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40"/>
                  </a:ext>
                </a:extLst>
              </a:tr>
            </a:tbl>
          </a:graphicData>
        </a:graphic>
      </p:graphicFrame>
    </p:spTree>
    <p:extLst>
      <p:ext uri="{BB962C8B-B14F-4D97-AF65-F5344CB8AC3E}">
        <p14:creationId xmlns:p14="http://schemas.microsoft.com/office/powerpoint/2010/main" val="191617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字方塊 17422"/>
          <p:cNvSpPr txBox="1">
            <a:spLocks noChangeArrowheads="1"/>
          </p:cNvSpPr>
          <p:nvPr/>
        </p:nvSpPr>
        <p:spPr bwMode="auto">
          <a:xfrm>
            <a:off x="503092" y="1456848"/>
            <a:ext cx="2264787"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defRPr sz="900">
                <a:solidFill>
                  <a:schemeClr val="bg2"/>
                </a:solidFill>
                <a:latin typeface="Arial" charset="0"/>
                <a:ea typeface="新細明體" charset="-120"/>
              </a:defRPr>
            </a:lvl1pPr>
            <a:lvl2pPr marL="742950" indent="-285750">
              <a:defRPr sz="900">
                <a:solidFill>
                  <a:schemeClr val="bg2"/>
                </a:solidFill>
                <a:latin typeface="Arial" charset="0"/>
                <a:ea typeface="新細明體" charset="-120"/>
              </a:defRPr>
            </a:lvl2pPr>
            <a:lvl3pPr marL="1143000" indent="-228600">
              <a:defRPr sz="900">
                <a:solidFill>
                  <a:schemeClr val="bg2"/>
                </a:solidFill>
                <a:latin typeface="Arial" charset="0"/>
                <a:ea typeface="新細明體" charset="-120"/>
              </a:defRPr>
            </a:lvl3pPr>
            <a:lvl4pPr marL="1600200" indent="-228600">
              <a:defRPr sz="900">
                <a:solidFill>
                  <a:schemeClr val="bg2"/>
                </a:solidFill>
                <a:latin typeface="Arial" charset="0"/>
                <a:ea typeface="新細明體" charset="-120"/>
              </a:defRPr>
            </a:lvl4pPr>
            <a:lvl5pPr marL="2057400" indent="-228600">
              <a:defRPr sz="900">
                <a:solidFill>
                  <a:schemeClr val="bg2"/>
                </a:solidFill>
                <a:latin typeface="Arial" charset="0"/>
                <a:ea typeface="新細明體" charset="-120"/>
              </a:defRPr>
            </a:lvl5pPr>
            <a:lvl6pPr marL="2514600" indent="-228600" eaLnBrk="0" fontAlgn="base" hangingPunct="0">
              <a:spcBef>
                <a:spcPct val="0"/>
              </a:spcBef>
              <a:spcAft>
                <a:spcPct val="0"/>
              </a:spcAft>
              <a:defRPr sz="900">
                <a:solidFill>
                  <a:schemeClr val="bg2"/>
                </a:solidFill>
                <a:latin typeface="Arial" charset="0"/>
                <a:ea typeface="新細明體" charset="-120"/>
              </a:defRPr>
            </a:lvl6pPr>
            <a:lvl7pPr marL="2971800" indent="-228600" eaLnBrk="0" fontAlgn="base" hangingPunct="0">
              <a:spcBef>
                <a:spcPct val="0"/>
              </a:spcBef>
              <a:spcAft>
                <a:spcPct val="0"/>
              </a:spcAft>
              <a:defRPr sz="900">
                <a:solidFill>
                  <a:schemeClr val="bg2"/>
                </a:solidFill>
                <a:latin typeface="Arial" charset="0"/>
                <a:ea typeface="新細明體" charset="-120"/>
              </a:defRPr>
            </a:lvl7pPr>
            <a:lvl8pPr marL="3429000" indent="-228600" eaLnBrk="0" fontAlgn="base" hangingPunct="0">
              <a:spcBef>
                <a:spcPct val="0"/>
              </a:spcBef>
              <a:spcAft>
                <a:spcPct val="0"/>
              </a:spcAft>
              <a:defRPr sz="900">
                <a:solidFill>
                  <a:schemeClr val="bg2"/>
                </a:solidFill>
                <a:latin typeface="Arial" charset="0"/>
                <a:ea typeface="新細明體" charset="-120"/>
              </a:defRPr>
            </a:lvl8pPr>
            <a:lvl9pPr marL="3886200" indent="-228600" eaLnBrk="0" fontAlgn="base" hangingPunct="0">
              <a:spcBef>
                <a:spcPct val="0"/>
              </a:spcBef>
              <a:spcAft>
                <a:spcPct val="0"/>
              </a:spcAft>
              <a:defRPr sz="900">
                <a:solidFill>
                  <a:schemeClr val="bg2"/>
                </a:solidFill>
                <a:latin typeface="Arial" charset="0"/>
                <a:ea typeface="新細明體" charset="-120"/>
              </a:defRPr>
            </a:lvl9pPr>
          </a:lstStyle>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HDMI 2</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HDMI 1/ MHL</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USB A for power (5V, 1.5A)</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VGA in </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Composite</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Audio in 1 / Mic</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Kensington Lock</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Audio out</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Audio in 2</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 VGA out</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 RS232</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 RJ45</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 Power Socket</a:t>
            </a: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p:txBody>
      </p:sp>
      <p:sp>
        <p:nvSpPr>
          <p:cNvPr id="26" name="Rectangle 2"/>
          <p:cNvSpPr txBox="1">
            <a:spLocks noChangeArrowheads="1"/>
          </p:cNvSpPr>
          <p:nvPr/>
        </p:nvSpPr>
        <p:spPr>
          <a:xfrm>
            <a:off x="503092" y="448842"/>
            <a:ext cx="3613179"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dirty="0">
                <a:solidFill>
                  <a:srgbClr val="313E47"/>
                </a:solidFill>
                <a:latin typeface="Arial 標準體" charset="0"/>
                <a:ea typeface="Arial 標準體" charset="0"/>
                <a:cs typeface="Arial" pitchFamily="34" charset="0"/>
              </a:rPr>
              <a:t>I/O</a:t>
            </a:r>
            <a:endParaRPr lang="en-GB" altLang="zh-TW" sz="2800" dirty="0">
              <a:solidFill>
                <a:srgbClr val="313E47"/>
              </a:solidFill>
              <a:latin typeface="Arial 標準體" charset="0"/>
              <a:ea typeface="Arial 標準體" charset="0"/>
              <a:cs typeface="Arial"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00400" y="1143000"/>
            <a:ext cx="8022112" cy="448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69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7422"/>
          <p:cNvSpPr txBox="1">
            <a:spLocks noChangeArrowheads="1"/>
          </p:cNvSpPr>
          <p:nvPr/>
        </p:nvSpPr>
        <p:spPr bwMode="auto">
          <a:xfrm>
            <a:off x="498764" y="1295400"/>
            <a:ext cx="5444836" cy="66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marL="228600" indent="-228600">
              <a:defRPr sz="900">
                <a:solidFill>
                  <a:schemeClr val="bg2"/>
                </a:solidFill>
                <a:latin typeface="Arial" charset="0"/>
                <a:ea typeface="新細明體" charset="-120"/>
              </a:defRPr>
            </a:lvl1pPr>
            <a:lvl2pPr marL="742950" indent="-285750">
              <a:defRPr sz="900">
                <a:solidFill>
                  <a:schemeClr val="bg2"/>
                </a:solidFill>
                <a:latin typeface="Arial" charset="0"/>
                <a:ea typeface="新細明體" charset="-120"/>
              </a:defRPr>
            </a:lvl2pPr>
            <a:lvl3pPr marL="1143000" indent="-228600">
              <a:defRPr sz="900">
                <a:solidFill>
                  <a:schemeClr val="bg2"/>
                </a:solidFill>
                <a:latin typeface="Arial" charset="0"/>
                <a:ea typeface="新細明體" charset="-120"/>
              </a:defRPr>
            </a:lvl3pPr>
            <a:lvl4pPr marL="1600200" indent="-228600">
              <a:defRPr sz="900">
                <a:solidFill>
                  <a:schemeClr val="bg2"/>
                </a:solidFill>
                <a:latin typeface="Arial" charset="0"/>
                <a:ea typeface="新細明體" charset="-120"/>
              </a:defRPr>
            </a:lvl4pPr>
            <a:lvl5pPr marL="2057400" indent="-228600">
              <a:defRPr sz="900">
                <a:solidFill>
                  <a:schemeClr val="bg2"/>
                </a:solidFill>
                <a:latin typeface="Arial" charset="0"/>
                <a:ea typeface="新細明體" charset="-120"/>
              </a:defRPr>
            </a:lvl5pPr>
            <a:lvl6pPr marL="2514600" indent="-228600" eaLnBrk="0" fontAlgn="base" hangingPunct="0">
              <a:spcBef>
                <a:spcPct val="0"/>
              </a:spcBef>
              <a:spcAft>
                <a:spcPct val="0"/>
              </a:spcAft>
              <a:defRPr sz="900">
                <a:solidFill>
                  <a:schemeClr val="bg2"/>
                </a:solidFill>
                <a:latin typeface="Arial" charset="0"/>
                <a:ea typeface="新細明體" charset="-120"/>
              </a:defRPr>
            </a:lvl6pPr>
            <a:lvl7pPr marL="2971800" indent="-228600" eaLnBrk="0" fontAlgn="base" hangingPunct="0">
              <a:spcBef>
                <a:spcPct val="0"/>
              </a:spcBef>
              <a:spcAft>
                <a:spcPct val="0"/>
              </a:spcAft>
              <a:defRPr sz="900">
                <a:solidFill>
                  <a:schemeClr val="bg2"/>
                </a:solidFill>
                <a:latin typeface="Arial" charset="0"/>
                <a:ea typeface="新細明體" charset="-120"/>
              </a:defRPr>
            </a:lvl7pPr>
            <a:lvl8pPr marL="3429000" indent="-228600" eaLnBrk="0" fontAlgn="base" hangingPunct="0">
              <a:spcBef>
                <a:spcPct val="0"/>
              </a:spcBef>
              <a:spcAft>
                <a:spcPct val="0"/>
              </a:spcAft>
              <a:defRPr sz="900">
                <a:solidFill>
                  <a:schemeClr val="bg2"/>
                </a:solidFill>
                <a:latin typeface="Arial" charset="0"/>
                <a:ea typeface="新細明體" charset="-120"/>
              </a:defRPr>
            </a:lvl8pPr>
            <a:lvl9pPr marL="3886200" indent="-228600" eaLnBrk="0" fontAlgn="base" hangingPunct="0">
              <a:spcBef>
                <a:spcPct val="0"/>
              </a:spcBef>
              <a:spcAft>
                <a:spcPct val="0"/>
              </a:spcAft>
              <a:defRPr sz="900">
                <a:solidFill>
                  <a:schemeClr val="bg2"/>
                </a:solidFill>
                <a:latin typeface="Arial" charset="0"/>
                <a:ea typeface="新細明體" charset="-120"/>
              </a:defRPr>
            </a:lvl9pPr>
          </a:lstStyle>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Power On</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Geometric Correction</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Function button F1 (assignable)</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Mode</a:t>
            </a:r>
            <a:endParaRPr kumimoji="1" lang="zh-TW" altLang="en-US" sz="1200" dirty="0">
              <a:solidFill>
                <a:schemeClr val="tx1"/>
              </a:solidFill>
              <a:latin typeface="Arial 標準體" charset="0"/>
              <a:ea typeface="Arial 標準體" charset="0"/>
              <a:cs typeface="Arial" pitchFamily="34" charset="0"/>
            </a:endParaRP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Four Directional Select Keys</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Information</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Function button F3 (assignable)</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Source</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Menu</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Volume +/-</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Freeze</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Format</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VGA</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S-Video (not supported)</a:t>
            </a:r>
          </a:p>
          <a:p>
            <a:pPr>
              <a:lnSpc>
                <a:spcPts val="1500"/>
              </a:lnSpc>
              <a:buFontTx/>
              <a:buAutoNum type="arabicPeriod"/>
            </a:pPr>
            <a:r>
              <a:rPr kumimoji="1" lang="en-US" altLang="zh-TW" sz="1200" dirty="0" err="1">
                <a:solidFill>
                  <a:schemeClr val="tx1"/>
                </a:solidFill>
                <a:latin typeface="Arial 標準體" charset="0"/>
                <a:ea typeface="Arial 標準體" charset="0"/>
                <a:cs typeface="Arial" pitchFamily="34" charset="0"/>
              </a:rPr>
              <a:t>HDBaseT</a:t>
            </a:r>
            <a:r>
              <a:rPr kumimoji="1" lang="en-US" altLang="zh-TW" sz="1200" dirty="0">
                <a:solidFill>
                  <a:schemeClr val="tx1"/>
                </a:solidFill>
                <a:latin typeface="Arial 標準體" charset="0"/>
                <a:ea typeface="Arial 標準體" charset="0"/>
                <a:cs typeface="Arial" pitchFamily="34" charset="0"/>
              </a:rPr>
              <a:t> (SKU dependent)</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Video</a:t>
            </a:r>
            <a:endParaRPr kumimoji="1" lang="zh-TW" altLang="en-US" sz="1200" dirty="0">
              <a:solidFill>
                <a:schemeClr val="tx1"/>
              </a:solidFill>
              <a:latin typeface="Arial 標準體" charset="0"/>
              <a:ea typeface="Arial 標準體" charset="0"/>
              <a:cs typeface="Arial" pitchFamily="34" charset="0"/>
            </a:endParaRP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BNC (not supported)</a:t>
            </a:r>
          </a:p>
          <a:p>
            <a:pPr>
              <a:lnSpc>
                <a:spcPts val="1500"/>
              </a:lnSpc>
              <a:buFontTx/>
              <a:buAutoNum type="arabicPeriod"/>
            </a:pPr>
            <a:r>
              <a:rPr kumimoji="1" lang="en-US" altLang="zh-TW" sz="1200" dirty="0" err="1">
                <a:solidFill>
                  <a:schemeClr val="tx1"/>
                </a:solidFill>
                <a:latin typeface="Arial 標準體" charset="0"/>
                <a:ea typeface="Arial 標準體" charset="0"/>
                <a:cs typeface="Arial" pitchFamily="34" charset="0"/>
              </a:rPr>
              <a:t>YPbPr</a:t>
            </a:r>
            <a:r>
              <a:rPr kumimoji="1" lang="en-US" altLang="zh-TW" sz="1200" dirty="0">
                <a:solidFill>
                  <a:schemeClr val="tx1"/>
                </a:solidFill>
                <a:latin typeface="Arial 標準體" charset="0"/>
                <a:ea typeface="Arial 標準體" charset="0"/>
                <a:cs typeface="Arial" pitchFamily="34" charset="0"/>
              </a:rPr>
              <a:t> (not supported)</a:t>
            </a: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endParaRPr kumimoji="1" lang="en-US" altLang="zh-TW" sz="1200" dirty="0">
              <a:solidFill>
                <a:schemeClr val="tx1"/>
              </a:solidFill>
              <a:latin typeface="Arial 標準體" charset="0"/>
              <a:ea typeface="Arial 標準體" charset="0"/>
              <a:cs typeface="Arial" pitchFamily="34" charset="0"/>
            </a:endParaRP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Numeric keypad</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Display port (not supported)</a:t>
            </a:r>
            <a:endParaRPr kumimoji="1" lang="zh-TW" altLang="en-US" sz="1200" dirty="0">
              <a:solidFill>
                <a:schemeClr val="tx1"/>
              </a:solidFill>
              <a:latin typeface="Arial 標準體" charset="0"/>
              <a:ea typeface="Arial 標準體" charset="0"/>
              <a:cs typeface="Arial" pitchFamily="34" charset="0"/>
            </a:endParaRP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3D</a:t>
            </a:r>
            <a:endParaRPr kumimoji="1" lang="zh-TW" altLang="en-US" sz="1200" dirty="0">
              <a:solidFill>
                <a:schemeClr val="tx1"/>
              </a:solidFill>
              <a:latin typeface="Arial 標準體" charset="0"/>
              <a:ea typeface="Arial 標準體" charset="0"/>
              <a:cs typeface="Arial" pitchFamily="34" charset="0"/>
            </a:endParaRP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DVI (not supported)</a:t>
            </a:r>
            <a:endParaRPr kumimoji="1" lang="zh-TW" altLang="en-US" sz="1200" dirty="0">
              <a:solidFill>
                <a:schemeClr val="tx1"/>
              </a:solidFill>
              <a:latin typeface="Arial 標準體" charset="0"/>
              <a:ea typeface="Arial 標準體" charset="0"/>
              <a:cs typeface="Arial" pitchFamily="34" charset="0"/>
            </a:endParaRP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HDMI3 (not supported)</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HDMI1</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HDMI2</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Remote ID / Remote all</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Digital zoom +/-</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Resync</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Laser (not supported)</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Enter</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AV Mute</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Function button F2 (assignable)</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PIP/PBP (not supported)</a:t>
            </a:r>
          </a:p>
          <a:p>
            <a:pPr>
              <a:lnSpc>
                <a:spcPts val="1500"/>
              </a:lnSpc>
              <a:buFontTx/>
              <a:buAutoNum type="arabicPeriod"/>
            </a:pPr>
            <a:r>
              <a:rPr kumimoji="1" lang="en-US" altLang="zh-TW" sz="1200" dirty="0">
                <a:solidFill>
                  <a:schemeClr val="tx1"/>
                </a:solidFill>
                <a:latin typeface="Arial 標準體" charset="0"/>
                <a:ea typeface="Arial 標準體" charset="0"/>
                <a:cs typeface="Arial" pitchFamily="34" charset="0"/>
              </a:rPr>
              <a:t>Power off</a:t>
            </a:r>
          </a:p>
        </p:txBody>
      </p:sp>
      <p:sp>
        <p:nvSpPr>
          <p:cNvPr id="3" name="Rectangle 2"/>
          <p:cNvSpPr txBox="1">
            <a:spLocks noChangeArrowheads="1"/>
          </p:cNvSpPr>
          <p:nvPr/>
        </p:nvSpPr>
        <p:spPr>
          <a:xfrm>
            <a:off x="503092" y="448842"/>
            <a:ext cx="5835012"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dirty="0">
                <a:solidFill>
                  <a:srgbClr val="313E47"/>
                </a:solidFill>
                <a:latin typeface="Arial 標準體" charset="0"/>
                <a:ea typeface="Arial 標準體" charset="0"/>
                <a:cs typeface="Arial" pitchFamily="34" charset="0"/>
              </a:rPr>
              <a:t>Remote</a:t>
            </a:r>
            <a:endParaRPr lang="en-GB" altLang="zh-TW" sz="1400" dirty="0">
              <a:solidFill>
                <a:srgbClr val="313E47"/>
              </a:solidFill>
              <a:latin typeface="Arial 標準體" charset="0"/>
              <a:ea typeface="Arial 標準體" charset="0"/>
              <a:cs typeface="Arial" pitchFamily="34" charset="0"/>
            </a:endParaRPr>
          </a:p>
        </p:txBody>
      </p:sp>
      <p:sp>
        <p:nvSpPr>
          <p:cNvPr id="129" name="矩形 128"/>
          <p:cNvSpPr/>
          <p:nvPr/>
        </p:nvSpPr>
        <p:spPr>
          <a:xfrm>
            <a:off x="132790" y="6428509"/>
            <a:ext cx="6080974" cy="261610"/>
          </a:xfrm>
          <a:prstGeom prst="rect">
            <a:avLst/>
          </a:prstGeom>
        </p:spPr>
        <p:txBody>
          <a:bodyPr wrap="square">
            <a:spAutoFit/>
          </a:bodyPr>
          <a:lstStyle/>
          <a:p>
            <a:r>
              <a:rPr lang="en-US" altLang="zh-TW" sz="1100" dirty="0">
                <a:latin typeface="Arial 標準體" charset="0"/>
                <a:ea typeface="Arial 標準體" charset="0"/>
              </a:rPr>
              <a:t>Note: Some keys may have no function for models that do not support these features.</a:t>
            </a:r>
            <a:endParaRPr lang="zh-TW" altLang="en-US" sz="1100" dirty="0">
              <a:latin typeface="Arial 標準體" charset="0"/>
              <a:ea typeface="Arial 標準體"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92954" y="490595"/>
            <a:ext cx="2512372" cy="588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6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6E823E-0909-4339-8C76-B53F7DDA16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42950"/>
            <a:ext cx="10744200" cy="5372100"/>
          </a:xfrm>
          <a:prstGeom prst="rect">
            <a:avLst/>
          </a:prstGeom>
        </p:spPr>
      </p:pic>
    </p:spTree>
    <p:extLst>
      <p:ext uri="{BB962C8B-B14F-4D97-AF65-F5344CB8AC3E}">
        <p14:creationId xmlns:p14="http://schemas.microsoft.com/office/powerpoint/2010/main" val="107992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191000" y="1295400"/>
            <a:ext cx="5130120" cy="398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503092" y="448842"/>
            <a:ext cx="5835012"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dirty="0">
                <a:solidFill>
                  <a:srgbClr val="313E47"/>
                </a:solidFill>
                <a:latin typeface="Arial 標準體" charset="0"/>
                <a:ea typeface="Arial 標準體" charset="0"/>
                <a:cs typeface="Arial" pitchFamily="34" charset="0"/>
              </a:rPr>
              <a:t>Keypad</a:t>
            </a:r>
            <a:endParaRPr lang="en-GB" altLang="zh-TW" sz="1400" dirty="0">
              <a:solidFill>
                <a:srgbClr val="313E47"/>
              </a:solidFill>
              <a:latin typeface="Arial 標準體" charset="0"/>
              <a:ea typeface="Arial 標準體" charset="0"/>
              <a:cs typeface="Arial" pitchFamily="34" charset="0"/>
            </a:endParaRPr>
          </a:p>
        </p:txBody>
      </p:sp>
      <p:sp>
        <p:nvSpPr>
          <p:cNvPr id="4" name="文字方塊 17422"/>
          <p:cNvSpPr txBox="1">
            <a:spLocks noChangeArrowheads="1"/>
          </p:cNvSpPr>
          <p:nvPr/>
        </p:nvSpPr>
        <p:spPr bwMode="auto">
          <a:xfrm>
            <a:off x="503092" y="1456848"/>
            <a:ext cx="23952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defRPr sz="900">
                <a:solidFill>
                  <a:schemeClr val="bg2"/>
                </a:solidFill>
                <a:latin typeface="Arial" charset="0"/>
                <a:ea typeface="新細明體" charset="-120"/>
              </a:defRPr>
            </a:lvl1pPr>
            <a:lvl2pPr marL="742950" indent="-285750">
              <a:defRPr sz="900">
                <a:solidFill>
                  <a:schemeClr val="bg2"/>
                </a:solidFill>
                <a:latin typeface="Arial" charset="0"/>
                <a:ea typeface="新細明體" charset="-120"/>
              </a:defRPr>
            </a:lvl2pPr>
            <a:lvl3pPr marL="1143000" indent="-228600">
              <a:defRPr sz="900">
                <a:solidFill>
                  <a:schemeClr val="bg2"/>
                </a:solidFill>
                <a:latin typeface="Arial" charset="0"/>
                <a:ea typeface="新細明體" charset="-120"/>
              </a:defRPr>
            </a:lvl3pPr>
            <a:lvl4pPr marL="1600200" indent="-228600">
              <a:defRPr sz="900">
                <a:solidFill>
                  <a:schemeClr val="bg2"/>
                </a:solidFill>
                <a:latin typeface="Arial" charset="0"/>
                <a:ea typeface="新細明體" charset="-120"/>
              </a:defRPr>
            </a:lvl4pPr>
            <a:lvl5pPr marL="2057400" indent="-228600">
              <a:defRPr sz="900">
                <a:solidFill>
                  <a:schemeClr val="bg2"/>
                </a:solidFill>
                <a:latin typeface="Arial" charset="0"/>
                <a:ea typeface="新細明體" charset="-120"/>
              </a:defRPr>
            </a:lvl5pPr>
            <a:lvl6pPr marL="2514600" indent="-228600" eaLnBrk="0" fontAlgn="base" hangingPunct="0">
              <a:spcBef>
                <a:spcPct val="0"/>
              </a:spcBef>
              <a:spcAft>
                <a:spcPct val="0"/>
              </a:spcAft>
              <a:defRPr sz="900">
                <a:solidFill>
                  <a:schemeClr val="bg2"/>
                </a:solidFill>
                <a:latin typeface="Arial" charset="0"/>
                <a:ea typeface="新細明體" charset="-120"/>
              </a:defRPr>
            </a:lvl6pPr>
            <a:lvl7pPr marL="2971800" indent="-228600" eaLnBrk="0" fontAlgn="base" hangingPunct="0">
              <a:spcBef>
                <a:spcPct val="0"/>
              </a:spcBef>
              <a:spcAft>
                <a:spcPct val="0"/>
              </a:spcAft>
              <a:defRPr sz="900">
                <a:solidFill>
                  <a:schemeClr val="bg2"/>
                </a:solidFill>
                <a:latin typeface="Arial" charset="0"/>
                <a:ea typeface="新細明體" charset="-120"/>
              </a:defRPr>
            </a:lvl7pPr>
            <a:lvl8pPr marL="3429000" indent="-228600" eaLnBrk="0" fontAlgn="base" hangingPunct="0">
              <a:spcBef>
                <a:spcPct val="0"/>
              </a:spcBef>
              <a:spcAft>
                <a:spcPct val="0"/>
              </a:spcAft>
              <a:defRPr sz="900">
                <a:solidFill>
                  <a:schemeClr val="bg2"/>
                </a:solidFill>
                <a:latin typeface="Arial" charset="0"/>
                <a:ea typeface="新細明體" charset="-120"/>
              </a:defRPr>
            </a:lvl8pPr>
            <a:lvl9pPr marL="3886200" indent="-228600" eaLnBrk="0" fontAlgn="base" hangingPunct="0">
              <a:spcBef>
                <a:spcPct val="0"/>
              </a:spcBef>
              <a:spcAft>
                <a:spcPct val="0"/>
              </a:spcAft>
              <a:defRPr sz="900">
                <a:solidFill>
                  <a:schemeClr val="bg2"/>
                </a:solidFill>
                <a:latin typeface="Arial" charset="0"/>
                <a:ea typeface="新細明體" charset="-120"/>
              </a:defRPr>
            </a:lvl9pPr>
          </a:lstStyle>
          <a:p>
            <a:pPr fontAlgn="t">
              <a:buFont typeface="+mj-lt"/>
              <a:buAutoNum type="arabicPeriod"/>
            </a:pPr>
            <a:r>
              <a:rPr lang="da-DK" altLang="zh-TW" sz="1200" dirty="0">
                <a:solidFill>
                  <a:schemeClr val="tx1"/>
                </a:solidFill>
              </a:rPr>
              <a:t>Lamp LED </a:t>
            </a:r>
          </a:p>
          <a:p>
            <a:pPr fontAlgn="t">
              <a:buFont typeface="+mj-lt"/>
              <a:buAutoNum type="arabicPeriod"/>
            </a:pPr>
            <a:r>
              <a:rPr lang="da-DK" altLang="zh-TW" sz="1200" dirty="0">
                <a:solidFill>
                  <a:schemeClr val="tx1"/>
                </a:solidFill>
              </a:rPr>
              <a:t>Power and Power LED </a:t>
            </a:r>
          </a:p>
          <a:p>
            <a:pPr fontAlgn="t">
              <a:buFont typeface="+mj-lt"/>
              <a:buAutoNum type="arabicPeriod"/>
            </a:pPr>
            <a:r>
              <a:rPr lang="da-DK" altLang="zh-TW" sz="1200" dirty="0">
                <a:solidFill>
                  <a:schemeClr val="tx1"/>
                </a:solidFill>
              </a:rPr>
              <a:t>Menu </a:t>
            </a:r>
          </a:p>
          <a:p>
            <a:pPr fontAlgn="t">
              <a:buFont typeface="+mj-lt"/>
              <a:buAutoNum type="arabicPeriod"/>
            </a:pPr>
            <a:r>
              <a:rPr lang="da-DK" altLang="zh-TW" sz="1200" dirty="0" err="1">
                <a:solidFill>
                  <a:schemeClr val="tx1"/>
                </a:solidFill>
              </a:rPr>
              <a:t>Keystone</a:t>
            </a:r>
            <a:r>
              <a:rPr lang="da-DK" altLang="zh-TW" sz="1200" dirty="0">
                <a:solidFill>
                  <a:schemeClr val="tx1"/>
                </a:solidFill>
              </a:rPr>
              <a:t> </a:t>
            </a:r>
            <a:r>
              <a:rPr lang="da-DK" altLang="zh-TW" sz="1200" dirty="0" err="1">
                <a:solidFill>
                  <a:schemeClr val="tx1"/>
                </a:solidFill>
              </a:rPr>
              <a:t>Correction</a:t>
            </a:r>
            <a:r>
              <a:rPr lang="da-DK" altLang="zh-TW" sz="1200" dirty="0">
                <a:solidFill>
                  <a:schemeClr val="tx1"/>
                </a:solidFill>
              </a:rPr>
              <a:t> </a:t>
            </a:r>
          </a:p>
          <a:p>
            <a:pPr fontAlgn="t">
              <a:buFont typeface="+mj-lt"/>
              <a:buAutoNum type="arabicPeriod"/>
            </a:pPr>
            <a:r>
              <a:rPr lang="da-DK" altLang="zh-TW" sz="1200" dirty="0" err="1">
                <a:solidFill>
                  <a:schemeClr val="tx1"/>
                </a:solidFill>
              </a:rPr>
              <a:t>Enter</a:t>
            </a:r>
            <a:r>
              <a:rPr lang="da-DK" altLang="zh-TW" sz="1200" dirty="0">
                <a:solidFill>
                  <a:schemeClr val="tx1"/>
                </a:solidFill>
              </a:rPr>
              <a:t> </a:t>
            </a:r>
          </a:p>
          <a:p>
            <a:pPr fontAlgn="t">
              <a:buFont typeface="+mj-lt"/>
              <a:buAutoNum type="arabicPeriod"/>
            </a:pPr>
            <a:r>
              <a:rPr lang="da-DK" altLang="zh-TW" sz="1200" dirty="0" err="1">
                <a:solidFill>
                  <a:schemeClr val="tx1"/>
                </a:solidFill>
              </a:rPr>
              <a:t>Temp</a:t>
            </a:r>
            <a:r>
              <a:rPr lang="da-DK" altLang="zh-TW" sz="1200" dirty="0">
                <a:solidFill>
                  <a:schemeClr val="tx1"/>
                </a:solidFill>
              </a:rPr>
              <a:t> LED </a:t>
            </a:r>
          </a:p>
          <a:p>
            <a:pPr fontAlgn="t">
              <a:buFont typeface="+mj-lt"/>
              <a:buAutoNum type="arabicPeriod"/>
            </a:pPr>
            <a:r>
              <a:rPr lang="da-DK" altLang="zh-TW" sz="1200" dirty="0">
                <a:solidFill>
                  <a:schemeClr val="tx1"/>
                </a:solidFill>
              </a:rPr>
              <a:t>Re-</a:t>
            </a:r>
            <a:r>
              <a:rPr lang="da-DK" altLang="zh-TW" sz="1200" dirty="0" err="1">
                <a:solidFill>
                  <a:schemeClr val="tx1"/>
                </a:solidFill>
              </a:rPr>
              <a:t>Sync</a:t>
            </a:r>
            <a:r>
              <a:rPr lang="da-DK" altLang="zh-TW" sz="1200" dirty="0">
                <a:solidFill>
                  <a:schemeClr val="tx1"/>
                </a:solidFill>
              </a:rPr>
              <a:t> </a:t>
            </a:r>
          </a:p>
          <a:p>
            <a:pPr fontAlgn="t">
              <a:buFont typeface="+mj-lt"/>
              <a:buAutoNum type="arabicPeriod"/>
            </a:pPr>
            <a:r>
              <a:rPr lang="da-DK" altLang="zh-TW" sz="1200" dirty="0" err="1">
                <a:solidFill>
                  <a:schemeClr val="tx1"/>
                </a:solidFill>
              </a:rPr>
              <a:t>Four</a:t>
            </a:r>
            <a:r>
              <a:rPr lang="da-DK" altLang="zh-TW" sz="1200" dirty="0">
                <a:solidFill>
                  <a:schemeClr val="tx1"/>
                </a:solidFill>
              </a:rPr>
              <a:t> </a:t>
            </a:r>
            <a:r>
              <a:rPr lang="da-DK" altLang="zh-TW" sz="1200" dirty="0" err="1">
                <a:solidFill>
                  <a:schemeClr val="tx1"/>
                </a:solidFill>
              </a:rPr>
              <a:t>Directional</a:t>
            </a:r>
            <a:r>
              <a:rPr lang="da-DK" altLang="zh-TW" sz="1200" dirty="0">
                <a:solidFill>
                  <a:schemeClr val="tx1"/>
                </a:solidFill>
              </a:rPr>
              <a:t> Select </a:t>
            </a:r>
            <a:r>
              <a:rPr lang="da-DK" altLang="zh-TW" sz="1200" dirty="0" err="1">
                <a:solidFill>
                  <a:schemeClr val="tx1"/>
                </a:solidFill>
              </a:rPr>
              <a:t>Keys</a:t>
            </a:r>
            <a:r>
              <a:rPr lang="da-DK" altLang="zh-TW" sz="1200" dirty="0">
                <a:solidFill>
                  <a:schemeClr val="tx1"/>
                </a:solidFill>
              </a:rPr>
              <a:t> </a:t>
            </a:r>
          </a:p>
          <a:p>
            <a:pPr fontAlgn="t">
              <a:buFont typeface="+mj-lt"/>
              <a:buAutoNum type="arabicPeriod"/>
            </a:pPr>
            <a:r>
              <a:rPr lang="da-DK" altLang="zh-TW" sz="1200" dirty="0">
                <a:solidFill>
                  <a:schemeClr val="tx1"/>
                </a:solidFill>
              </a:rPr>
              <a:t>Source </a:t>
            </a:r>
          </a:p>
          <a:p>
            <a:pPr fontAlgn="t">
              <a:buFont typeface="+mj-lt"/>
              <a:buAutoNum type="arabicPeriod"/>
            </a:pPr>
            <a:r>
              <a:rPr lang="da-DK" altLang="zh-TW" sz="1200" dirty="0">
                <a:solidFill>
                  <a:schemeClr val="tx1"/>
                </a:solidFill>
              </a:rPr>
              <a:t>Information</a:t>
            </a:r>
          </a:p>
        </p:txBody>
      </p:sp>
    </p:spTree>
    <p:extLst>
      <p:ext uri="{BB962C8B-B14F-4D97-AF65-F5344CB8AC3E}">
        <p14:creationId xmlns:p14="http://schemas.microsoft.com/office/powerpoint/2010/main" val="223239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3093" y="381000"/>
            <a:ext cx="9698182"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69975"/>
            <a:r>
              <a:rPr lang="en-GB" altLang="zh-TW" sz="2800" b="1" dirty="0">
                <a:solidFill>
                  <a:srgbClr val="313E47"/>
                </a:solidFill>
                <a:latin typeface="Arial 標準體" charset="0"/>
                <a:ea typeface="Arial 標準體" charset="0"/>
                <a:cs typeface="Arial" pitchFamily="34" charset="0"/>
              </a:rPr>
              <a:t>Features Overview: ZU506 / ZH506 </a:t>
            </a:r>
          </a:p>
        </p:txBody>
      </p:sp>
      <p:graphicFrame>
        <p:nvGraphicFramePr>
          <p:cNvPr id="9" name="Table 8"/>
          <p:cNvGraphicFramePr>
            <a:graphicFrameLocks noGrp="1"/>
          </p:cNvGraphicFramePr>
          <p:nvPr>
            <p:extLst>
              <p:ext uri="{D42A27DB-BD31-4B8C-83A1-F6EECF244321}">
                <p14:modId xmlns:p14="http://schemas.microsoft.com/office/powerpoint/2010/main" val="1150747466"/>
              </p:ext>
            </p:extLst>
          </p:nvPr>
        </p:nvGraphicFramePr>
        <p:xfrm>
          <a:off x="1371596" y="1280746"/>
          <a:ext cx="9448804" cy="5169986"/>
        </p:xfrm>
        <a:graphic>
          <a:graphicData uri="http://schemas.openxmlformats.org/drawingml/2006/table">
            <a:tbl>
              <a:tblPr/>
              <a:tblGrid>
                <a:gridCol w="1418961">
                  <a:extLst>
                    <a:ext uri="{9D8B030D-6E8A-4147-A177-3AD203B41FA5}">
                      <a16:colId xmlns:a16="http://schemas.microsoft.com/office/drawing/2014/main" val="20000"/>
                    </a:ext>
                  </a:extLst>
                </a:gridCol>
                <a:gridCol w="246062">
                  <a:extLst>
                    <a:ext uri="{9D8B030D-6E8A-4147-A177-3AD203B41FA5}">
                      <a16:colId xmlns:a16="http://schemas.microsoft.com/office/drawing/2014/main" val="20001"/>
                    </a:ext>
                  </a:extLst>
                </a:gridCol>
                <a:gridCol w="262468">
                  <a:extLst>
                    <a:ext uri="{9D8B030D-6E8A-4147-A177-3AD203B41FA5}">
                      <a16:colId xmlns:a16="http://schemas.microsoft.com/office/drawing/2014/main" val="20002"/>
                    </a:ext>
                  </a:extLst>
                </a:gridCol>
                <a:gridCol w="1418961">
                  <a:extLst>
                    <a:ext uri="{9D8B030D-6E8A-4147-A177-3AD203B41FA5}">
                      <a16:colId xmlns:a16="http://schemas.microsoft.com/office/drawing/2014/main" val="20003"/>
                    </a:ext>
                  </a:extLst>
                </a:gridCol>
                <a:gridCol w="270669">
                  <a:extLst>
                    <a:ext uri="{9D8B030D-6E8A-4147-A177-3AD203B41FA5}">
                      <a16:colId xmlns:a16="http://schemas.microsoft.com/office/drawing/2014/main" val="20004"/>
                    </a:ext>
                  </a:extLst>
                </a:gridCol>
                <a:gridCol w="270669">
                  <a:extLst>
                    <a:ext uri="{9D8B030D-6E8A-4147-A177-3AD203B41FA5}">
                      <a16:colId xmlns:a16="http://schemas.microsoft.com/office/drawing/2014/main" val="20005"/>
                    </a:ext>
                  </a:extLst>
                </a:gridCol>
                <a:gridCol w="1418961">
                  <a:extLst>
                    <a:ext uri="{9D8B030D-6E8A-4147-A177-3AD203B41FA5}">
                      <a16:colId xmlns:a16="http://schemas.microsoft.com/office/drawing/2014/main" val="20006"/>
                    </a:ext>
                  </a:extLst>
                </a:gridCol>
                <a:gridCol w="270669">
                  <a:extLst>
                    <a:ext uri="{9D8B030D-6E8A-4147-A177-3AD203B41FA5}">
                      <a16:colId xmlns:a16="http://schemas.microsoft.com/office/drawing/2014/main" val="20007"/>
                    </a:ext>
                  </a:extLst>
                </a:gridCol>
                <a:gridCol w="246062">
                  <a:extLst>
                    <a:ext uri="{9D8B030D-6E8A-4147-A177-3AD203B41FA5}">
                      <a16:colId xmlns:a16="http://schemas.microsoft.com/office/drawing/2014/main" val="20008"/>
                    </a:ext>
                  </a:extLst>
                </a:gridCol>
                <a:gridCol w="1418961">
                  <a:extLst>
                    <a:ext uri="{9D8B030D-6E8A-4147-A177-3AD203B41FA5}">
                      <a16:colId xmlns:a16="http://schemas.microsoft.com/office/drawing/2014/main" val="20009"/>
                    </a:ext>
                  </a:extLst>
                </a:gridCol>
                <a:gridCol w="246062">
                  <a:extLst>
                    <a:ext uri="{9D8B030D-6E8A-4147-A177-3AD203B41FA5}">
                      <a16:colId xmlns:a16="http://schemas.microsoft.com/office/drawing/2014/main" val="20010"/>
                    </a:ext>
                  </a:extLst>
                </a:gridCol>
                <a:gridCol w="270669">
                  <a:extLst>
                    <a:ext uri="{9D8B030D-6E8A-4147-A177-3AD203B41FA5}">
                      <a16:colId xmlns:a16="http://schemas.microsoft.com/office/drawing/2014/main" val="20011"/>
                    </a:ext>
                  </a:extLst>
                </a:gridCol>
                <a:gridCol w="1418961">
                  <a:extLst>
                    <a:ext uri="{9D8B030D-6E8A-4147-A177-3AD203B41FA5}">
                      <a16:colId xmlns:a16="http://schemas.microsoft.com/office/drawing/2014/main" val="20012"/>
                    </a:ext>
                  </a:extLst>
                </a:gridCol>
                <a:gridCol w="270669">
                  <a:extLst>
                    <a:ext uri="{9D8B030D-6E8A-4147-A177-3AD203B41FA5}">
                      <a16:colId xmlns:a16="http://schemas.microsoft.com/office/drawing/2014/main" val="20013"/>
                    </a:ext>
                  </a:extLst>
                </a:gridCol>
              </a:tblGrid>
              <a:tr h="226652">
                <a:tc gridSpan="2">
                  <a:txBody>
                    <a:bodyPr/>
                    <a:lstStyle/>
                    <a:p>
                      <a:pPr algn="l" rtl="0" fontAlgn="ctr"/>
                      <a:r>
                        <a:rPr lang="en-US" sz="1000" b="0" i="0" u="none" strike="noStrike" dirty="0">
                          <a:solidFill>
                            <a:srgbClr val="FFFFFF"/>
                          </a:solidFill>
                          <a:effectLst/>
                          <a:latin typeface="Arial" charset="0"/>
                          <a:ea typeface="Arial" charset="0"/>
                          <a:cs typeface="Arial" charset="0"/>
                        </a:rPr>
                        <a:t>Standard Features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366092"/>
                    </a:solidFill>
                  </a:tcPr>
                </a:tc>
                <a:tc hMerge="1">
                  <a:txBody>
                    <a:bodyPr/>
                    <a:lstStyle/>
                    <a:p>
                      <a:endParaRPr lang="zh-TW" altLang="en-US"/>
                    </a:p>
                  </a:txBody>
                  <a:tcPr/>
                </a:tc>
                <a:tc>
                  <a:txBody>
                    <a:bodyPr/>
                    <a:lstStyle/>
                    <a:p>
                      <a:pPr algn="l" rtl="0" fontAlgn="ctr"/>
                      <a:endParaRPr lang="zh-TW" altLang="en-US" sz="1600" b="0" i="0" u="none" strike="noStrike" dirty="0">
                        <a:solidFill>
                          <a:srgbClr val="FFFFFF"/>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11">
                  <a:txBody>
                    <a:bodyPr/>
                    <a:lstStyle/>
                    <a:p>
                      <a:pPr algn="l" rtl="0" fontAlgn="ctr"/>
                      <a:r>
                        <a:rPr lang="en-US" sz="1000" b="0" i="0" u="none" strike="noStrike" dirty="0">
                          <a:solidFill>
                            <a:srgbClr val="FFFFFF"/>
                          </a:solidFill>
                          <a:effectLst/>
                          <a:latin typeface="Arial" charset="0"/>
                          <a:ea typeface="Arial" charset="0"/>
                          <a:cs typeface="Arial" charset="0"/>
                        </a:rPr>
                        <a:t>Additional Features</a:t>
                      </a:r>
                    </a:p>
                  </a:txBody>
                  <a:tcPr marL="72000" marR="7083" marT="7083"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366092"/>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DLP Technology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Full HD 1080p</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LED Technology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Crestron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Blending Mode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226652">
                <a:tc>
                  <a:txBody>
                    <a:bodyPr/>
                    <a:lstStyle/>
                    <a:p>
                      <a:pPr algn="l" rtl="0" fontAlgn="ctr"/>
                      <a:r>
                        <a:rPr lang="en-US" sz="1000" b="0" i="0" u="none" strike="noStrike" dirty="0" err="1">
                          <a:solidFill>
                            <a:srgbClr val="000000"/>
                          </a:solidFill>
                          <a:effectLst/>
                          <a:latin typeface="Arial" charset="0"/>
                          <a:ea typeface="Arial" charset="0"/>
                          <a:cs typeface="Arial" charset="0"/>
                        </a:rPr>
                        <a:t>BrilliantColor</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1218952"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HD Ready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LED+ Technology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PJ Link</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Media Player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Full 3D</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Dynamic Black</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Laser Technology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Telnet</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Four Corner Adjustment</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3D Ready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24p</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Integrated Speaker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Extron</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HDBaseT</a:t>
                      </a:r>
                      <a:r>
                        <a:rPr lang="en-US" sz="1000" b="0" i="0" u="none" strike="noStrike" dirty="0">
                          <a:solidFill>
                            <a:srgbClr val="000000"/>
                          </a:solidFill>
                          <a:effectLst/>
                          <a:latin typeface="Arial" charset="0"/>
                          <a:ea typeface="Arial" charset="0"/>
                          <a:cs typeface="Arial" charset="0"/>
                        </a:rPr>
                        <a:t> </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High Contrast</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Gaming Mode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1218952"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charset="0"/>
                          <a:ea typeface="Arial" charset="0"/>
                          <a:cs typeface="Arial" charset="0"/>
                        </a:rPr>
                        <a:t> √</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altLang="zh-TW" sz="1000" b="0" i="0" u="none" strike="noStrike" dirty="0" err="1">
                          <a:solidFill>
                            <a:srgbClr val="000000"/>
                          </a:solidFill>
                          <a:effectLst/>
                          <a:latin typeface="Arial" charset="0"/>
                          <a:ea typeface="Arial" charset="0"/>
                          <a:cs typeface="Arial" charset="0"/>
                        </a:rPr>
                        <a:t>ProCinema</a:t>
                      </a:r>
                      <a:r>
                        <a:rPr lang="en-US" altLang="zh-TW" sz="1000" b="0" i="0" u="none" strike="noStrike" dirty="0">
                          <a:solidFill>
                            <a:srgbClr val="000000"/>
                          </a:solidFill>
                          <a:effectLst/>
                          <a:latin typeface="Arial" charset="0"/>
                          <a:ea typeface="Arial" charset="0"/>
                          <a:cs typeface="Arial" charset="0"/>
                        </a:rPr>
                        <a:t> Sound</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LAN Display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1218952"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charset="0"/>
                          <a:ea typeface="Arial" charset="0"/>
                          <a:cs typeface="Arial" charset="0"/>
                        </a:rPr>
                        <a:t> √</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Dual Lamp</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Top Loading Lamp</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Superwide</a:t>
                      </a:r>
                      <a:r>
                        <a:rPr lang="en-US" sz="1000" b="0" i="0" u="none" strike="noStrike" dirty="0">
                          <a:solidFill>
                            <a:srgbClr val="000000"/>
                          </a:solidFill>
                          <a:effectLst/>
                          <a:latin typeface="Arial" charset="0"/>
                          <a:ea typeface="Arial" charset="0"/>
                          <a:cs typeface="Arial" charset="0"/>
                        </a:rPr>
                        <a:t> Mode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SRS WOW HD</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Wireless - WPS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Lamp Relay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Sleep Timer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Ultra-Wide Projection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TouchBeam</a:t>
                      </a:r>
                      <a:r>
                        <a:rPr lang="en-US" sz="1000" b="0" i="0" u="none" strike="noStrike" dirty="0">
                          <a:solidFill>
                            <a:srgbClr val="000000"/>
                          </a:solidFill>
                          <a:effectLst/>
                          <a:latin typeface="Arial" charset="0"/>
                          <a:ea typeface="Arial" charset="0"/>
                          <a:cs typeface="Arial" charset="0"/>
                        </a:rPr>
                        <a:t> Interactive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Wireless - USB Dongle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Lamp Pulsing</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7"/>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Direct Power 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PureMotion</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IR Pen Interactive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Wireless - WHD200</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Edge Blending Tools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8"/>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Direct Power Off</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UltraDetail</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12V Trigger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MHL</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Black Level Uplift</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9"/>
                  </a:ext>
                </a:extLst>
              </a:tr>
              <a:tr h="226652">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2000" marR="7083" marT="7083"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a:noFill/>
                    </a:lnL>
                    <a:lnR>
                      <a:noFill/>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a:noFill/>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PureColor</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Short Throw</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Remote Mouse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Image Stacking</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0"/>
                  </a:ext>
                </a:extLst>
              </a:tr>
              <a:tr h="226652">
                <a:tc gridSpan="2">
                  <a:txBody>
                    <a:bodyPr/>
                    <a:lstStyle/>
                    <a:p>
                      <a:pPr algn="l" rtl="0" fontAlgn="ctr"/>
                      <a:r>
                        <a:rPr lang="en-US" sz="1000" b="0" i="0" u="none" strike="noStrike" dirty="0">
                          <a:solidFill>
                            <a:srgbClr val="FFFFFF"/>
                          </a:solidFill>
                          <a:effectLst/>
                          <a:latin typeface="Arial" charset="0"/>
                          <a:ea typeface="Arial" charset="0"/>
                          <a:cs typeface="Arial" charset="0"/>
                        </a:rPr>
                        <a:t>Eco Features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366092"/>
                    </a:solidFill>
                  </a:tcPr>
                </a:tc>
                <a:tc hMerge="1">
                  <a:txBody>
                    <a:bodyPr/>
                    <a:lstStyle/>
                    <a:p>
                      <a:endParaRPr lang="zh-TW" altLang="en-US"/>
                    </a:p>
                  </a:txBody>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HDMI Link</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1218952"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Ultra Short Throw</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Remote Mouse &amp; Laser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Interchangeable CW</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1"/>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Eco+</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2D-3D Conversion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Vertical Lens Shift</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USB Display</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PiP</a:t>
                      </a:r>
                      <a:r>
                        <a:rPr lang="en-US" sz="1000" b="0" i="0" u="none" strike="noStrike" dirty="0">
                          <a:solidFill>
                            <a:srgbClr val="000000"/>
                          </a:solidFill>
                          <a:effectLst/>
                          <a:latin typeface="Arial" charset="0"/>
                          <a:ea typeface="Arial" charset="0"/>
                          <a:cs typeface="Arial" charset="0"/>
                        </a:rPr>
                        <a:t> / </a:t>
                      </a:r>
                      <a:r>
                        <a:rPr lang="en-US" sz="1000" b="0" i="0" u="none" strike="noStrike" dirty="0" err="1">
                          <a:solidFill>
                            <a:srgbClr val="000000"/>
                          </a:solidFill>
                          <a:effectLst/>
                          <a:latin typeface="Arial" charset="0"/>
                          <a:ea typeface="Arial" charset="0"/>
                          <a:cs typeface="Arial" charset="0"/>
                        </a:rPr>
                        <a:t>PbP</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2"/>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Quick Resume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1218952"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CMS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Full Lens Shift</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USB Reader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Wire Remote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3"/>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Eco AV mute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ISF modes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Motorized Lens Shift</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USB-A Power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DICOM Simulation Mode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4"/>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Image Life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DARBEE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Motorized Zoom &amp; Focus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Signal Power 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Mechanical Shutter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5"/>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Lamp SPA</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REC.709 Color</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PureShift</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Logo Capture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Portrait Projection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6"/>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Education Cycle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Audio EQ Presets</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RS232</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Digital Signage Mode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 Flexible Projection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7"/>
                  </a:ext>
                </a:extLst>
              </a:tr>
              <a:tr h="226652">
                <a:tc>
                  <a:txBody>
                    <a:bodyPr/>
                    <a:lstStyle/>
                    <a:p>
                      <a:pPr algn="l" rtl="0" fontAlgn="ctr"/>
                      <a:r>
                        <a:rPr lang="en-US" sz="1000" b="0" i="0" u="none" strike="noStrike" dirty="0">
                          <a:solidFill>
                            <a:srgbClr val="000000"/>
                          </a:solidFill>
                          <a:effectLst/>
                          <a:latin typeface="Arial" charset="0"/>
                          <a:ea typeface="Arial" charset="0"/>
                          <a:cs typeface="Arial" charset="0"/>
                        </a:rPr>
                        <a:t>Auto Power Off</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err="1">
                          <a:solidFill>
                            <a:srgbClr val="000000"/>
                          </a:solidFill>
                          <a:effectLst/>
                          <a:latin typeface="Arial" charset="0"/>
                          <a:ea typeface="Arial" charset="0"/>
                          <a:cs typeface="Arial" charset="0"/>
                        </a:rPr>
                        <a:t>ProConnect</a:t>
                      </a:r>
                      <a:endParaRPr lang="en-US" sz="1000" b="0" i="0" u="none" strike="noStrike" dirty="0">
                        <a:solidFill>
                          <a:srgbClr val="000000"/>
                        </a:solidFill>
                        <a:effectLst/>
                        <a:latin typeface="Arial" charset="0"/>
                        <a:ea typeface="Arial" charset="0"/>
                        <a:cs typeface="Arial" charset="0"/>
                      </a:endParaRP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sz="1000" b="0" i="0" u="none" strike="noStrike" dirty="0">
                          <a:solidFill>
                            <a:srgbClr val="000000"/>
                          </a:solidFill>
                          <a:effectLst/>
                          <a:latin typeface="Arial" charset="0"/>
                          <a:ea typeface="Arial" charset="0"/>
                          <a:cs typeface="Arial" charset="0"/>
                        </a:rPr>
                        <a:t> -  </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AMX</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6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Auto Keystone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1218952"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charset="0"/>
                          <a:ea typeface="Arial" charset="0"/>
                          <a:cs typeface="Arial" charset="0"/>
                        </a:rPr>
                        <a:t> √</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 24/7 Operation</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8"/>
                  </a:ext>
                </a:extLst>
              </a:tr>
              <a:tr h="219569">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2000" marR="7083" marT="7083" marB="0" anchor="ctr">
                    <a:lnL>
                      <a:noFill/>
                    </a:lnL>
                    <a:lnR>
                      <a:noFill/>
                    </a:lnR>
                    <a:lnT w="3175" cap="flat" cmpd="sng" algn="ctr">
                      <a:solidFill>
                        <a:schemeClr val="tx1">
                          <a:lumMod val="65000"/>
                          <a:lumOff val="3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a:noFill/>
                    </a:lnL>
                    <a:lnR>
                      <a:noFill/>
                    </a:lnR>
                    <a:lnT w="3175" cap="flat" cmpd="sng" algn="ctr">
                      <a:solidFill>
                        <a:schemeClr val="tx1">
                          <a:lumMod val="65000"/>
                          <a:lumOff val="3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a:noFill/>
                    </a:lnL>
                    <a:lnR>
                      <a:noFill/>
                    </a:lnR>
                    <a:lnT>
                      <a:noFill/>
                    </a:lnT>
                    <a:lnB>
                      <a:noFill/>
                    </a:lnB>
                    <a:lnTlToBr w="12700" cmpd="sng">
                      <a:noFill/>
                      <a:prstDash val="solid"/>
                    </a:lnTlToBr>
                    <a:lnBlToTr w="12700" cmpd="sng">
                      <a:noFill/>
                      <a:prstDash val="solid"/>
                    </a:lnBlToTr>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a:noFill/>
                    </a:lnL>
                    <a:lnR>
                      <a:noFill/>
                    </a:lnR>
                    <a:lnT w="3175" cap="flat" cmpd="sng" algn="ctr">
                      <a:solidFill>
                        <a:schemeClr val="tx1">
                          <a:lumMod val="65000"/>
                          <a:lumOff val="3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a:noFill/>
                    </a:lnL>
                    <a:lnR>
                      <a:noFill/>
                    </a:lnR>
                    <a:lnT w="3175" cap="flat" cmpd="sng" algn="ctr">
                      <a:solidFill>
                        <a:schemeClr val="tx1">
                          <a:lumMod val="65000"/>
                          <a:lumOff val="3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a:noFill/>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Networking</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Arial" charset="0"/>
                          <a:ea typeface="Arial" charset="0"/>
                          <a:cs typeface="Arial" charset="0"/>
                        </a:rPr>
                        <a:t>Horizontal Keystone</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zh-TW" altLang="en-US" sz="1000" b="0" i="0" u="none" strike="noStrike" dirty="0">
                          <a:solidFill>
                            <a:srgbClr val="000000"/>
                          </a:solidFill>
                          <a:effectLst/>
                          <a:latin typeface="Arial" charset="0"/>
                          <a:ea typeface="Arial" charset="0"/>
                          <a:cs typeface="Arial" charset="0"/>
                        </a:rPr>
                        <a:t>√</a:t>
                      </a:r>
                      <a:endParaRPr lang="en-US" altLang="zh-TW"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rtl="0" fontAlgn="ctr"/>
                      <a:endParaRPr lang="zh-TW" altLang="en-US" sz="1000" b="0" i="0" u="none" strike="noStrike" dirty="0">
                        <a:solidFill>
                          <a:srgbClr val="000000"/>
                        </a:solidFill>
                        <a:effectLst/>
                        <a:latin typeface="Arial" charset="0"/>
                        <a:ea typeface="Arial" charset="0"/>
                        <a:cs typeface="Arial" charset="0"/>
                      </a:endParaRP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rtl="0" fontAlgn="ctr"/>
                      <a:r>
                        <a:rPr lang="en-US" altLang="zh-TW" sz="1000" b="0" i="0" u="none" strike="noStrike" dirty="0">
                          <a:solidFill>
                            <a:srgbClr val="000000"/>
                          </a:solidFill>
                          <a:effectLst/>
                          <a:latin typeface="Arial" charset="0"/>
                          <a:ea typeface="Arial" charset="0"/>
                          <a:cs typeface="Arial" charset="0"/>
                        </a:rPr>
                        <a:t>HDMI</a:t>
                      </a:r>
                      <a:r>
                        <a:rPr lang="en-US" altLang="zh-TW" sz="1000" b="0" i="0" u="none" strike="noStrike" baseline="0" dirty="0">
                          <a:solidFill>
                            <a:srgbClr val="000000"/>
                          </a:solidFill>
                          <a:effectLst/>
                          <a:latin typeface="Arial" charset="0"/>
                          <a:ea typeface="Arial" charset="0"/>
                          <a:cs typeface="Arial" charset="0"/>
                        </a:rPr>
                        <a:t> </a:t>
                      </a:r>
                      <a:r>
                        <a:rPr lang="en-US" altLang="zh-TW" sz="1000" b="0" i="0" u="none" strike="noStrike" dirty="0">
                          <a:solidFill>
                            <a:srgbClr val="000000"/>
                          </a:solidFill>
                          <a:effectLst/>
                          <a:latin typeface="Arial" charset="0"/>
                          <a:ea typeface="Arial" charset="0"/>
                          <a:cs typeface="Arial" charset="0"/>
                        </a:rPr>
                        <a:t>EQ</a:t>
                      </a:r>
                    </a:p>
                  </a:txBody>
                  <a:tcPr marL="72000"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ctr"/>
                      <a:r>
                        <a:rPr lang="en-US" altLang="zh-TW" sz="1000" b="0" i="0" u="none" strike="noStrike" dirty="0">
                          <a:solidFill>
                            <a:srgbClr val="000000"/>
                          </a:solidFill>
                          <a:effectLst/>
                          <a:latin typeface="Arial" charset="0"/>
                          <a:ea typeface="Arial" charset="0"/>
                          <a:cs typeface="Arial" charset="0"/>
                        </a:rPr>
                        <a:t>-</a:t>
                      </a:r>
                    </a:p>
                  </a:txBody>
                  <a:tcPr marL="7083" marR="7083" marT="7083"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89630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p:nvPr/>
        </p:nvSpPr>
        <p:spPr>
          <a:xfrm>
            <a:off x="3700401" y="4027722"/>
            <a:ext cx="5369443" cy="441205"/>
          </a:xfrm>
          <a:prstGeom prst="rect">
            <a:avLst/>
          </a:prstGeom>
        </p:spPr>
        <p:txBody>
          <a:bodyPr wrap="square" lIns="91435" tIns="45717" rIns="91435" bIns="45717">
            <a:spAutoFit/>
          </a:bodyPr>
          <a:lstStyle/>
          <a:p>
            <a:r>
              <a:rPr lang="en-US" altLang="zh-TW" sz="2267" spc="600" dirty="0">
                <a:solidFill>
                  <a:srgbClr val="8C99A1"/>
                </a:solidFill>
                <a:latin typeface="Arial 標準體" charset="0"/>
                <a:ea typeface="Arial" charset="0"/>
                <a:cs typeface="Arial" charset="0"/>
              </a:rPr>
              <a:t>Thanks for your attention</a:t>
            </a:r>
            <a:r>
              <a:rPr lang="en-GB" altLang="zh-TW" sz="2267" spc="600" dirty="0">
                <a:solidFill>
                  <a:srgbClr val="8C99A1"/>
                </a:solidFill>
                <a:latin typeface="Arial 標準體" charset="0"/>
                <a:ea typeface="Arial" charset="0"/>
                <a:cs typeface="Arial" charset="0"/>
              </a:rPr>
              <a:t>!</a:t>
            </a:r>
            <a:endParaRPr lang="en-GB" sz="2267" spc="600" dirty="0">
              <a:solidFill>
                <a:srgbClr val="8C99A1"/>
              </a:solidFill>
              <a:latin typeface="Arial 標準體" charset="0"/>
              <a:ea typeface="Arial" charset="0"/>
              <a:cs typeface="Arial" charset="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8812" y="2897857"/>
            <a:ext cx="6109687" cy="781638"/>
          </a:xfrm>
          <a:prstGeom prst="rect">
            <a:avLst/>
          </a:prstGeom>
        </p:spPr>
      </p:pic>
    </p:spTree>
    <p:extLst>
      <p:ext uri="{BB962C8B-B14F-4D97-AF65-F5344CB8AC3E}">
        <p14:creationId xmlns:p14="http://schemas.microsoft.com/office/powerpoint/2010/main" val="8383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705600"/>
          </a:xfrm>
          <a:prstGeom prst="rect">
            <a:avLst/>
          </a:prstGeom>
        </p:spPr>
      </p:pic>
      <p:sp>
        <p:nvSpPr>
          <p:cNvPr id="7" name="矩形 6"/>
          <p:cNvSpPr/>
          <p:nvPr/>
        </p:nvSpPr>
        <p:spPr>
          <a:xfrm>
            <a:off x="0" y="0"/>
            <a:ext cx="12192000" cy="2819399"/>
          </a:xfrm>
          <a:prstGeom prst="rect">
            <a:avLst/>
          </a:prstGeom>
          <a:gradFill flip="none" rotWithShape="1">
            <a:gsLst>
              <a:gs pos="0">
                <a:srgbClr val="FFFFFF">
                  <a:alpha val="29000"/>
                </a:srgbClr>
              </a:gs>
              <a:gs pos="43000">
                <a:schemeClr val="bg1">
                  <a:alpha val="8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Rectangle 2"/>
          <p:cNvSpPr txBox="1">
            <a:spLocks noChangeArrowheads="1"/>
          </p:cNvSpPr>
          <p:nvPr/>
        </p:nvSpPr>
        <p:spPr>
          <a:xfrm>
            <a:off x="503092" y="448842"/>
            <a:ext cx="7097858"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panose="020B0604020202020204" pitchFamily="34" charset="0"/>
                <a:ea typeface="Arial 標準體" charset="0"/>
                <a:cs typeface="Arial" panose="020B0604020202020204" pitchFamily="34" charset="0"/>
              </a:rPr>
              <a:t>ZU506 / ZH506 Positioning</a:t>
            </a:r>
            <a:r>
              <a:rPr lang="en-GB" altLang="zh-TW" sz="2800" b="1" dirty="0">
                <a:solidFill>
                  <a:srgbClr val="313E47"/>
                </a:solidFill>
                <a:latin typeface="Arial" panose="020B0604020202020204" pitchFamily="34" charset="0"/>
                <a:ea typeface="Arial 標準體" charset="0"/>
                <a:cs typeface="Arial" panose="020B0604020202020204" pitchFamily="34" charset="0"/>
              </a:rPr>
              <a:t> </a:t>
            </a:r>
          </a:p>
        </p:txBody>
      </p:sp>
      <p:sp>
        <p:nvSpPr>
          <p:cNvPr id="6" name="文字方塊 5"/>
          <p:cNvSpPr txBox="1"/>
          <p:nvPr/>
        </p:nvSpPr>
        <p:spPr>
          <a:xfrm>
            <a:off x="760563" y="1052423"/>
            <a:ext cx="9067800" cy="1323439"/>
          </a:xfrm>
          <a:prstGeom prst="rect">
            <a:avLst/>
          </a:prstGeom>
          <a:noFill/>
        </p:spPr>
        <p:txBody>
          <a:bodyPr wrap="square" rtlCol="0">
            <a:spAutoFit/>
          </a:bodyPr>
          <a:lstStyle/>
          <a:p>
            <a:r>
              <a:rPr lang="en-US" altLang="zh-TW" sz="2000" dirty="0">
                <a:solidFill>
                  <a:srgbClr val="313E47"/>
                </a:solidFill>
                <a:latin typeface="Arial" panose="020B0604020202020204" pitchFamily="34" charset="0"/>
                <a:cs typeface="Arial" panose="020B0604020202020204" pitchFamily="34" charset="0"/>
              </a:rPr>
              <a:t>Focusing on its brightness and useful vertical lens shift, the ZU506 / ZH506 is offering best value for the entry professional installation market. The ZU506  and ZH506 are perfect for those applications that simply require the brightness level with minimum maintenance for up to 30,000 hours.</a:t>
            </a:r>
            <a:endParaRPr lang="zh-TW" altLang="en-US" sz="2000" dirty="0">
              <a:solidFill>
                <a:srgbClr val="313E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46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705600"/>
          </a:xfrm>
          <a:prstGeom prst="rect">
            <a:avLst/>
          </a:prstGeom>
        </p:spPr>
      </p:pic>
      <p:sp>
        <p:nvSpPr>
          <p:cNvPr id="6" name="矩形 5"/>
          <p:cNvSpPr/>
          <p:nvPr/>
        </p:nvSpPr>
        <p:spPr>
          <a:xfrm>
            <a:off x="0" y="1"/>
            <a:ext cx="12192000" cy="2895600"/>
          </a:xfrm>
          <a:prstGeom prst="rect">
            <a:avLst/>
          </a:prstGeom>
          <a:gradFill flip="none" rotWithShape="1">
            <a:gsLst>
              <a:gs pos="0">
                <a:srgbClr val="FFFFFF">
                  <a:alpha val="29000"/>
                </a:srgbClr>
              </a:gs>
              <a:gs pos="43000">
                <a:schemeClr val="bg1">
                  <a:alpha val="8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9" name="圖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80839" y="4002655"/>
            <a:ext cx="4944230" cy="2406503"/>
          </a:xfrm>
          <a:prstGeom prst="rect">
            <a:avLst/>
          </a:prstGeom>
        </p:spPr>
      </p:pic>
      <p:sp>
        <p:nvSpPr>
          <p:cNvPr id="7" name="圓角矩形 6"/>
          <p:cNvSpPr/>
          <p:nvPr/>
        </p:nvSpPr>
        <p:spPr>
          <a:xfrm>
            <a:off x="589349" y="5384800"/>
            <a:ext cx="5980784" cy="912333"/>
          </a:xfrm>
          <a:prstGeom prst="roundRect">
            <a:avLst/>
          </a:prstGeom>
          <a:solidFill>
            <a:srgbClr val="31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panose="020B0604020202020204" pitchFamily="34" charset="0"/>
              <a:ea typeface="Arial 標準體" charset="0"/>
              <a:cs typeface="Arial" panose="020B0604020202020204" pitchFamily="34" charset="0"/>
            </a:endParaRPr>
          </a:p>
        </p:txBody>
      </p:sp>
      <p:sp>
        <p:nvSpPr>
          <p:cNvPr id="4" name="Rectangle 2"/>
          <p:cNvSpPr txBox="1">
            <a:spLocks noChangeArrowheads="1"/>
          </p:cNvSpPr>
          <p:nvPr/>
        </p:nvSpPr>
        <p:spPr>
          <a:xfrm>
            <a:off x="503092" y="448842"/>
            <a:ext cx="7097858"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sz="2800" b="1" dirty="0">
                <a:solidFill>
                  <a:srgbClr val="313E47"/>
                </a:solidFill>
                <a:latin typeface="Arial" panose="020B0604020202020204" pitchFamily="34" charset="0"/>
                <a:ea typeface="Arial 標準體" charset="0"/>
                <a:cs typeface="Arial" panose="020B0604020202020204" pitchFamily="34" charset="0"/>
              </a:rPr>
              <a:t>ZU506 / ZH506 </a:t>
            </a:r>
          </a:p>
        </p:txBody>
      </p:sp>
      <p:sp>
        <p:nvSpPr>
          <p:cNvPr id="2" name="矩形 1"/>
          <p:cNvSpPr/>
          <p:nvPr/>
        </p:nvSpPr>
        <p:spPr>
          <a:xfrm>
            <a:off x="726555" y="5449115"/>
            <a:ext cx="5843578" cy="738664"/>
          </a:xfrm>
          <a:prstGeom prst="rect">
            <a:avLst/>
          </a:prstGeom>
        </p:spPr>
        <p:txBody>
          <a:bodyPr wrap="square">
            <a:spAutoFit/>
          </a:bodyPr>
          <a:lstStyle/>
          <a:p>
            <a:r>
              <a:rPr lang="en-GB" altLang="zh-TW" sz="1400" b="1" dirty="0">
                <a:solidFill>
                  <a:schemeClr val="bg1"/>
                </a:solidFill>
                <a:latin typeface="Arial" panose="020B0604020202020204" pitchFamily="34" charset="0"/>
                <a:ea typeface="Arial 標準體" charset="0"/>
                <a:cs typeface="Arial" panose="020B0604020202020204" pitchFamily="34" charset="0"/>
              </a:rPr>
              <a:t>Target Market</a:t>
            </a:r>
          </a:p>
          <a:p>
            <a:r>
              <a:rPr lang="en-US" altLang="zh-TW" sz="1400" dirty="0">
                <a:solidFill>
                  <a:schemeClr val="bg1"/>
                </a:solidFill>
                <a:latin typeface="Arial" panose="020B0604020202020204" pitchFamily="34" charset="0"/>
                <a:ea typeface="Arial 標準體" charset="0"/>
                <a:cs typeface="Arial" panose="020B0604020202020204" pitchFamily="34" charset="0"/>
              </a:rPr>
              <a:t>Business applications, conference rooms, higher education, houses of worship, auditoriums, museums, digital signage, exhibitions…..</a:t>
            </a:r>
          </a:p>
        </p:txBody>
      </p:sp>
      <p:sp>
        <p:nvSpPr>
          <p:cNvPr id="5" name="文字方塊 4"/>
          <p:cNvSpPr txBox="1"/>
          <p:nvPr/>
        </p:nvSpPr>
        <p:spPr>
          <a:xfrm>
            <a:off x="381000" y="933114"/>
            <a:ext cx="10363200" cy="1569660"/>
          </a:xfrm>
          <a:prstGeom prst="rect">
            <a:avLst/>
          </a:prstGeom>
          <a:noFill/>
        </p:spPr>
        <p:txBody>
          <a:bodyPr wrap="square" rtlCol="0">
            <a:spAutoFit/>
          </a:bodyPr>
          <a:lstStyle/>
          <a:p>
            <a:pPr marL="285750" indent="-285750">
              <a:buFont typeface="Arial" charset="0"/>
              <a:buChar char="•"/>
            </a:pPr>
            <a:r>
              <a:rPr lang="en-US" altLang="zh-TW" sz="1600" dirty="0">
                <a:solidFill>
                  <a:srgbClr val="313E47"/>
                </a:solidFill>
                <a:latin typeface="Arial" panose="020B0604020202020204" pitchFamily="34" charset="0"/>
                <a:cs typeface="Arial" panose="020B0604020202020204" pitchFamily="34" charset="0"/>
              </a:rPr>
              <a:t>Install and forget -- 30,000 </a:t>
            </a:r>
            <a:r>
              <a:rPr lang="en-US" altLang="zh-TW" sz="1600" dirty="0" err="1">
                <a:solidFill>
                  <a:srgbClr val="313E47"/>
                </a:solidFill>
                <a:latin typeface="Arial" panose="020B0604020202020204" pitchFamily="34" charset="0"/>
                <a:cs typeface="Arial" panose="020B0604020202020204" pitchFamily="34" charset="0"/>
              </a:rPr>
              <a:t>hrs</a:t>
            </a:r>
            <a:r>
              <a:rPr lang="en-US" altLang="zh-TW" sz="1600" dirty="0">
                <a:solidFill>
                  <a:srgbClr val="313E47"/>
                </a:solidFill>
                <a:latin typeface="Arial" panose="020B0604020202020204" pitchFamily="34" charset="0"/>
                <a:cs typeface="Arial" panose="020B0604020202020204" pitchFamily="34" charset="0"/>
              </a:rPr>
              <a:t> laser light source life and virtually zero maintenance for system</a:t>
            </a:r>
          </a:p>
          <a:p>
            <a:pPr marL="285750" indent="-285750">
              <a:buFont typeface="Arial" charset="0"/>
              <a:buChar char="•"/>
            </a:pPr>
            <a:r>
              <a:rPr lang="en-US" altLang="zh-TW" sz="1600" dirty="0">
                <a:solidFill>
                  <a:srgbClr val="313E47"/>
                </a:solidFill>
                <a:latin typeface="Arial" panose="020B0604020202020204" pitchFamily="34" charset="0"/>
                <a:cs typeface="Arial" panose="020B0604020202020204" pitchFamily="34" charset="0"/>
              </a:rPr>
              <a:t>Optoma DuraCore Technology – IP5X certified system that provides great brightness maintenance &amp; reliability</a:t>
            </a:r>
          </a:p>
          <a:p>
            <a:pPr marL="285750" indent="-285750">
              <a:buFont typeface="Arial" charset="0"/>
              <a:buChar char="•"/>
            </a:pPr>
            <a:r>
              <a:rPr lang="en-US" altLang="zh-TW" sz="1600" dirty="0">
                <a:solidFill>
                  <a:srgbClr val="313E47"/>
                </a:solidFill>
                <a:latin typeface="Arial" panose="020B0604020202020204" pitchFamily="34" charset="0"/>
                <a:cs typeface="Arial" panose="020B0604020202020204" pitchFamily="34" charset="0"/>
              </a:rPr>
              <a:t>4K &amp; HDR compatible</a:t>
            </a:r>
          </a:p>
          <a:p>
            <a:pPr marL="285750" indent="-285750">
              <a:buFont typeface="Arial" charset="0"/>
              <a:buChar char="•"/>
            </a:pPr>
            <a:r>
              <a:rPr lang="en-US" altLang="zh-TW" sz="1600" dirty="0">
                <a:solidFill>
                  <a:srgbClr val="313E47"/>
                </a:solidFill>
                <a:latin typeface="Arial" panose="020B0604020202020204" pitchFamily="34" charset="0"/>
                <a:cs typeface="Arial" panose="020B0604020202020204" pitchFamily="34" charset="0"/>
              </a:rPr>
              <a:t>Amazing colors – 99% Rec.709 color gamut coverage to render lifelike images</a:t>
            </a:r>
          </a:p>
          <a:p>
            <a:pPr marL="285750" indent="-285750">
              <a:buFont typeface="Arial" charset="0"/>
              <a:buChar char="•"/>
            </a:pPr>
            <a:r>
              <a:rPr lang="en-US" altLang="zh-TW" sz="1600" dirty="0">
                <a:solidFill>
                  <a:srgbClr val="313E47"/>
                </a:solidFill>
                <a:latin typeface="Arial" panose="020B0604020202020204" pitchFamily="34" charset="0"/>
                <a:cs typeface="Arial" panose="020B0604020202020204" pitchFamily="34" charset="0"/>
              </a:rPr>
              <a:t>Flexible orientation* including portrait mode </a:t>
            </a:r>
          </a:p>
          <a:p>
            <a:pPr marL="285750" indent="-285750">
              <a:buFont typeface="Arial" charset="0"/>
              <a:buChar char="•"/>
            </a:pPr>
            <a:r>
              <a:rPr lang="en-US" altLang="zh-TW" sz="1600" dirty="0">
                <a:solidFill>
                  <a:srgbClr val="313E47"/>
                </a:solidFill>
                <a:latin typeface="Arial" panose="020B0604020202020204" pitchFamily="34" charset="0"/>
                <a:cs typeface="Arial" panose="020B0604020202020204" pitchFamily="34" charset="0"/>
              </a:rPr>
              <a:t>Easy installation – impressive 1.6x zoom &amp; vertical lens shift within a compact easy to install design</a:t>
            </a:r>
            <a:endParaRPr lang="zh-TW" altLang="en-US" sz="1400" dirty="0">
              <a:solidFill>
                <a:srgbClr val="313E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01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360487" y="1606117"/>
            <a:ext cx="2362200" cy="1092607"/>
          </a:xfrm>
          <a:prstGeom prst="rect">
            <a:avLst/>
          </a:prstGeom>
          <a:noFill/>
          <a:ln>
            <a:noFill/>
          </a:ln>
        </p:spPr>
        <p:txBody>
          <a:bodyPr wrap="square" rtlCol="0">
            <a:spAutoFit/>
          </a:bodyPr>
          <a:lstStyle/>
          <a:p>
            <a:pPr lvl="0" defTabSz="1069975">
              <a:defRPr/>
            </a:pPr>
            <a:r>
              <a:rPr lang="en-GB" altLang="zh-TW" sz="1600" dirty="0">
                <a:solidFill>
                  <a:schemeClr val="bg1"/>
                </a:solidFill>
                <a:latin typeface="Arial" panose="020B0604020202020204" pitchFamily="34" charset="0"/>
                <a:ea typeface="Arial 標準體" charset="0"/>
                <a:cs typeface="Arial" panose="020B0604020202020204" pitchFamily="34" charset="0"/>
              </a:rPr>
              <a:t>Optoma DURECORE </a:t>
            </a:r>
          </a:p>
          <a:p>
            <a:pPr lvl="0" defTabSz="1069975">
              <a:defRPr/>
            </a:pPr>
            <a:r>
              <a:rPr lang="en-GB" altLang="zh-TW" sz="1600" dirty="0">
                <a:solidFill>
                  <a:schemeClr val="bg1"/>
                </a:solidFill>
                <a:latin typeface="Arial" panose="020B0604020202020204" pitchFamily="34" charset="0"/>
                <a:ea typeface="Arial 標準體" charset="0"/>
                <a:cs typeface="Arial" panose="020B0604020202020204" pitchFamily="34" charset="0"/>
              </a:rPr>
              <a:t>Laser Technology</a:t>
            </a:r>
          </a:p>
          <a:p>
            <a:pPr lvl="0" defTabSz="1069975">
              <a:defRPr/>
            </a:pPr>
            <a:r>
              <a:rPr lang="en-GB" altLang="zh-TW" sz="1100" dirty="0">
                <a:solidFill>
                  <a:schemeClr val="bg1"/>
                </a:solidFill>
                <a:latin typeface="Arial" panose="020B0604020202020204" pitchFamily="34" charset="0"/>
                <a:ea typeface="Arial 標準體" charset="0"/>
                <a:cs typeface="Arial" panose="020B0604020202020204" pitchFamily="34" charset="0"/>
              </a:rPr>
              <a:t>Ultra bright 5,000 Lumens</a:t>
            </a:r>
          </a:p>
          <a:p>
            <a:pPr lvl="0" defTabSz="1069975">
              <a:defRPr/>
            </a:pPr>
            <a:r>
              <a:rPr lang="en-GB" altLang="zh-TW" sz="1100" dirty="0">
                <a:solidFill>
                  <a:schemeClr val="bg1"/>
                </a:solidFill>
                <a:latin typeface="Arial" panose="020B0604020202020204" pitchFamily="34" charset="0"/>
                <a:ea typeface="Arial 標準體" charset="0"/>
                <a:cs typeface="Arial" panose="020B0604020202020204" pitchFamily="34" charset="0"/>
              </a:rPr>
              <a:t>300,000:1 Contrast</a:t>
            </a:r>
          </a:p>
          <a:p>
            <a:pPr lvl="0" defTabSz="1069975">
              <a:defRPr/>
            </a:pPr>
            <a:endParaRPr lang="en-GB" altLang="zh-TW" sz="1100" dirty="0">
              <a:solidFill>
                <a:schemeClr val="bg1"/>
              </a:solidFill>
              <a:latin typeface="Arial" panose="020B0604020202020204" pitchFamily="34" charset="0"/>
              <a:ea typeface="Arial 標準體" charset="0"/>
              <a:cs typeface="Arial" panose="020B0604020202020204" pitchFamily="34" charset="0"/>
            </a:endParaRPr>
          </a:p>
        </p:txBody>
      </p:sp>
      <p:sp>
        <p:nvSpPr>
          <p:cNvPr id="36" name="TextBox 35"/>
          <p:cNvSpPr txBox="1"/>
          <p:nvPr/>
        </p:nvSpPr>
        <p:spPr>
          <a:xfrm>
            <a:off x="6082825" y="1606117"/>
            <a:ext cx="2227056" cy="677108"/>
          </a:xfrm>
          <a:prstGeom prst="rect">
            <a:avLst/>
          </a:prstGeom>
          <a:noFill/>
          <a:ln>
            <a:noFill/>
          </a:ln>
        </p:spPr>
        <p:txBody>
          <a:bodyPr wrap="square" rtlCol="0">
            <a:spAutoFit/>
          </a:bodyPr>
          <a:lstStyle/>
          <a:p>
            <a:pPr defTabSz="1069975">
              <a:defRPr/>
            </a:pPr>
            <a:r>
              <a:rPr lang="en-US" altLang="zh-TW" sz="1600" dirty="0">
                <a:solidFill>
                  <a:schemeClr val="bg1"/>
                </a:solidFill>
                <a:latin typeface="Arial" panose="020B0604020202020204" pitchFamily="34" charset="0"/>
                <a:ea typeface="Arial 標準體" charset="0"/>
                <a:cs typeface="Arial" panose="020B0604020202020204" pitchFamily="34" charset="0"/>
              </a:rPr>
              <a:t>Airtight Optical Engine</a:t>
            </a:r>
          </a:p>
          <a:p>
            <a:pPr defTabSz="1069975">
              <a:defRPr/>
            </a:pPr>
            <a:r>
              <a:rPr lang="en-US" altLang="zh-TW" sz="1100" dirty="0">
                <a:solidFill>
                  <a:schemeClr val="bg1"/>
                </a:solidFill>
                <a:latin typeface="Arial" panose="020B0604020202020204" pitchFamily="34" charset="0"/>
                <a:ea typeface="Arial 標準體" charset="0"/>
                <a:cs typeface="Arial" panose="020B0604020202020204" pitchFamily="34" charset="0"/>
              </a:rPr>
              <a:t>IP5X Certified, dust resistant, high performance sealed optics </a:t>
            </a:r>
            <a:endParaRPr lang="en-GB" altLang="zh-TW" sz="1100" dirty="0">
              <a:solidFill>
                <a:schemeClr val="bg1"/>
              </a:solidFill>
              <a:latin typeface="Arial" panose="020B0604020202020204" pitchFamily="34" charset="0"/>
              <a:ea typeface="Arial 標準體" charset="0"/>
              <a:cs typeface="Arial" panose="020B0604020202020204" pitchFamily="34" charset="0"/>
            </a:endParaRPr>
          </a:p>
        </p:txBody>
      </p:sp>
      <p:sp>
        <p:nvSpPr>
          <p:cNvPr id="38" name="TextBox 37"/>
          <p:cNvSpPr txBox="1"/>
          <p:nvPr/>
        </p:nvSpPr>
        <p:spPr>
          <a:xfrm>
            <a:off x="2360487" y="2853157"/>
            <a:ext cx="2668713" cy="846386"/>
          </a:xfrm>
          <a:prstGeom prst="rect">
            <a:avLst/>
          </a:prstGeom>
          <a:noFill/>
          <a:ln>
            <a:noFill/>
          </a:ln>
        </p:spPr>
        <p:txBody>
          <a:bodyPr wrap="square" rtlCol="0">
            <a:spAutoFit/>
          </a:bodyPr>
          <a:lstStyle/>
          <a:p>
            <a:pPr defTabSz="1069975">
              <a:defRPr/>
            </a:pPr>
            <a:r>
              <a:rPr lang="en-GB" altLang="zh-TW" sz="1600" dirty="0">
                <a:solidFill>
                  <a:schemeClr val="bg1"/>
                </a:solidFill>
                <a:latin typeface="Arial" panose="020B0604020202020204" pitchFamily="34" charset="0"/>
                <a:ea typeface="Arial 標準體" charset="0"/>
                <a:cs typeface="Arial" panose="020B0604020202020204" pitchFamily="34" charset="0"/>
              </a:rPr>
              <a:t>Flexible Installation</a:t>
            </a:r>
          </a:p>
          <a:p>
            <a:pPr lvl="0"/>
            <a:r>
              <a:rPr lang="en-US" altLang="zh-TW" sz="1100" dirty="0">
                <a:solidFill>
                  <a:schemeClr val="bg1"/>
                </a:solidFill>
                <a:latin typeface="Arial" panose="020B0604020202020204" pitchFamily="34" charset="0"/>
                <a:ea typeface="Arial 標準體" charset="0"/>
                <a:cs typeface="Arial" panose="020B0604020202020204" pitchFamily="34" charset="0"/>
              </a:rPr>
              <a:t>Portrait Mode, Vertically up, Vertically down. (Also at any angle in-between with 70% light output and full fan setting)</a:t>
            </a:r>
            <a:endParaRPr lang="en-GB" altLang="zh-TW" sz="1100" dirty="0">
              <a:solidFill>
                <a:schemeClr val="bg1"/>
              </a:solidFill>
              <a:latin typeface="Arial" panose="020B0604020202020204" pitchFamily="34" charset="0"/>
              <a:ea typeface="Arial 標準體" charset="0"/>
              <a:cs typeface="Arial" panose="020B0604020202020204" pitchFamily="34" charset="0"/>
            </a:endParaRPr>
          </a:p>
        </p:txBody>
      </p:sp>
      <p:sp>
        <p:nvSpPr>
          <p:cNvPr id="39" name="TextBox 38"/>
          <p:cNvSpPr txBox="1"/>
          <p:nvPr/>
        </p:nvSpPr>
        <p:spPr>
          <a:xfrm>
            <a:off x="2360487" y="4139955"/>
            <a:ext cx="2750446" cy="677108"/>
          </a:xfrm>
          <a:prstGeom prst="rect">
            <a:avLst/>
          </a:prstGeom>
          <a:noFill/>
          <a:ln>
            <a:noFill/>
          </a:ln>
        </p:spPr>
        <p:txBody>
          <a:bodyPr wrap="square" rtlCol="0">
            <a:spAutoFit/>
          </a:bodyPr>
          <a:lstStyle/>
          <a:p>
            <a:pPr lvl="0" defTabSz="1069975">
              <a:defRPr/>
            </a:pPr>
            <a:r>
              <a:rPr lang="en-GB" altLang="zh-TW" sz="1600" dirty="0">
                <a:solidFill>
                  <a:schemeClr val="bg1"/>
                </a:solidFill>
                <a:latin typeface="Arial" panose="020B0604020202020204" pitchFamily="34" charset="0"/>
                <a:ea typeface="Arial 標準體" charset="0"/>
                <a:cs typeface="Arial" panose="020B0604020202020204" pitchFamily="34" charset="0"/>
              </a:rPr>
              <a:t>Professional Applications</a:t>
            </a:r>
          </a:p>
          <a:p>
            <a:pPr lvl="0" defTabSz="1069975">
              <a:defRPr/>
            </a:pPr>
            <a:r>
              <a:rPr lang="en-GB" altLang="zh-TW" sz="1100" dirty="0">
                <a:solidFill>
                  <a:schemeClr val="bg1"/>
                </a:solidFill>
                <a:latin typeface="Arial" panose="020B0604020202020204" pitchFamily="34" charset="0"/>
                <a:ea typeface="Arial 標準體" charset="0"/>
                <a:cs typeface="Arial" panose="020B0604020202020204" pitchFamily="34" charset="0"/>
              </a:rPr>
              <a:t>Designed for 24/7 operation, for ultimate reliability in any professional application</a:t>
            </a:r>
          </a:p>
        </p:txBody>
      </p:sp>
      <p:sp>
        <p:nvSpPr>
          <p:cNvPr id="41" name="TextBox 40"/>
          <p:cNvSpPr txBox="1"/>
          <p:nvPr/>
        </p:nvSpPr>
        <p:spPr>
          <a:xfrm>
            <a:off x="9387602" y="1606117"/>
            <a:ext cx="2153171" cy="846386"/>
          </a:xfrm>
          <a:prstGeom prst="rect">
            <a:avLst/>
          </a:prstGeom>
          <a:noFill/>
          <a:ln>
            <a:noFill/>
          </a:ln>
        </p:spPr>
        <p:txBody>
          <a:bodyPr wrap="square" rtlCol="0">
            <a:spAutoFit/>
          </a:bodyPr>
          <a:lstStyle/>
          <a:p>
            <a:pPr lvl="0" defTabSz="1069975">
              <a:defRPr/>
            </a:pPr>
            <a:r>
              <a:rPr lang="en-US" altLang="zh-TW" sz="1600" dirty="0">
                <a:solidFill>
                  <a:schemeClr val="bg1"/>
                </a:solidFill>
                <a:latin typeface="Arial" panose="020B0604020202020204" pitchFamily="34" charset="0"/>
                <a:ea typeface="Arial 標準體" charset="0"/>
                <a:cs typeface="Arial" panose="020B0604020202020204" pitchFamily="34" charset="0"/>
              </a:rPr>
              <a:t>Maintenance Free</a:t>
            </a:r>
          </a:p>
          <a:p>
            <a:pPr lvl="0" defTabSz="1069975">
              <a:defRPr/>
            </a:pPr>
            <a:r>
              <a:rPr lang="en-US" altLang="zh-TW" sz="1100" dirty="0">
                <a:solidFill>
                  <a:schemeClr val="bg1"/>
                </a:solidFill>
                <a:latin typeface="Arial" panose="020B0604020202020204" pitchFamily="34" charset="0"/>
                <a:ea typeface="Arial 標準體" charset="0"/>
                <a:cs typeface="Arial" panose="020B0604020202020204" pitchFamily="34" charset="0"/>
              </a:rPr>
              <a:t>The lampless light source rated for 30,000 hours enables a low cost of ownership</a:t>
            </a:r>
          </a:p>
        </p:txBody>
      </p:sp>
      <p:sp>
        <p:nvSpPr>
          <p:cNvPr id="43" name="TextBox 42"/>
          <p:cNvSpPr txBox="1"/>
          <p:nvPr/>
        </p:nvSpPr>
        <p:spPr>
          <a:xfrm>
            <a:off x="6082825" y="2890789"/>
            <a:ext cx="1956186" cy="677108"/>
          </a:xfrm>
          <a:prstGeom prst="rect">
            <a:avLst/>
          </a:prstGeom>
          <a:noFill/>
          <a:ln>
            <a:noFill/>
          </a:ln>
        </p:spPr>
        <p:txBody>
          <a:bodyPr wrap="square" rtlCol="0">
            <a:spAutoFit/>
          </a:bodyPr>
          <a:lstStyle/>
          <a:p>
            <a:pPr defTabSz="1069975">
              <a:defRPr/>
            </a:pPr>
            <a:r>
              <a:rPr lang="en-GB" altLang="zh-TW" sz="1600" dirty="0">
                <a:solidFill>
                  <a:schemeClr val="bg1"/>
                </a:solidFill>
                <a:latin typeface="Arial" panose="020B0604020202020204" pitchFamily="34" charset="0"/>
                <a:ea typeface="Arial 標準體" charset="0"/>
                <a:cs typeface="Arial" panose="020B0604020202020204" pitchFamily="34" charset="0"/>
              </a:rPr>
              <a:t>Silent Operation</a:t>
            </a:r>
            <a:endParaRPr lang="en-GB" altLang="zh-TW" sz="2000" dirty="0">
              <a:solidFill>
                <a:schemeClr val="bg1"/>
              </a:solidFill>
              <a:latin typeface="Arial" panose="020B0604020202020204" pitchFamily="34" charset="0"/>
              <a:ea typeface="Arial 標準體" charset="0"/>
              <a:cs typeface="Arial" panose="020B0604020202020204" pitchFamily="34" charset="0"/>
            </a:endParaRPr>
          </a:p>
          <a:p>
            <a:pPr defTabSz="1069975">
              <a:defRPr/>
            </a:pPr>
            <a:r>
              <a:rPr lang="en-GB" altLang="zh-TW" sz="1100" dirty="0">
                <a:solidFill>
                  <a:schemeClr val="bg1"/>
                </a:solidFill>
                <a:latin typeface="Arial" panose="020B0604020202020204" pitchFamily="34" charset="0"/>
                <a:ea typeface="Arial 標準體" charset="0"/>
                <a:cs typeface="Arial" panose="020B0604020202020204" pitchFamily="34" charset="0"/>
              </a:rPr>
              <a:t>At 29dB, operation is quieter than a whisper</a:t>
            </a:r>
          </a:p>
        </p:txBody>
      </p:sp>
      <p:sp>
        <p:nvSpPr>
          <p:cNvPr id="49" name="Rectangle 2"/>
          <p:cNvSpPr txBox="1">
            <a:spLocks noChangeArrowheads="1"/>
          </p:cNvSpPr>
          <p:nvPr/>
        </p:nvSpPr>
        <p:spPr>
          <a:xfrm>
            <a:off x="503092" y="448842"/>
            <a:ext cx="9570684" cy="846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sz="2800" b="1" dirty="0">
                <a:solidFill>
                  <a:schemeClr val="bg1"/>
                </a:solidFill>
                <a:latin typeface="Arial" panose="020B0604020202020204" pitchFamily="34" charset="0"/>
                <a:ea typeface="Arial 標準體" charset="0"/>
                <a:cs typeface="Arial" panose="020B0604020202020204" pitchFamily="34" charset="0"/>
              </a:rPr>
              <a:t>Features : ZU506 / ZH506</a:t>
            </a:r>
          </a:p>
        </p:txBody>
      </p:sp>
      <p:pic>
        <p:nvPicPr>
          <p:cNvPr id="29" name="圖片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6687" y="1526323"/>
            <a:ext cx="973874" cy="973874"/>
          </a:xfrm>
          <a:prstGeom prst="rect">
            <a:avLst/>
          </a:prstGeom>
        </p:spPr>
      </p:pic>
      <p:pic>
        <p:nvPicPr>
          <p:cNvPr id="30" name="圖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6737" y="2755519"/>
            <a:ext cx="975645" cy="975645"/>
          </a:xfrm>
          <a:prstGeom prst="rect">
            <a:avLst/>
          </a:prstGeom>
        </p:spPr>
      </p:pic>
      <p:pic>
        <p:nvPicPr>
          <p:cNvPr id="31" name="圖片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8949" y="1525438"/>
            <a:ext cx="975645" cy="975645"/>
          </a:xfrm>
          <a:prstGeom prst="rect">
            <a:avLst/>
          </a:prstGeom>
        </p:spPr>
      </p:pic>
      <p:pic>
        <p:nvPicPr>
          <p:cNvPr id="2" name="圖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6687" y="2755519"/>
            <a:ext cx="973988" cy="973988"/>
          </a:xfrm>
          <a:prstGeom prst="rect">
            <a:avLst/>
          </a:prstGeom>
        </p:spPr>
      </p:pic>
      <p:pic>
        <p:nvPicPr>
          <p:cNvPr id="4" name="圖片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24663" y="2755519"/>
            <a:ext cx="972626" cy="972626"/>
          </a:xfrm>
          <a:prstGeom prst="rect">
            <a:avLst/>
          </a:prstGeom>
        </p:spPr>
      </p:pic>
      <p:sp>
        <p:nvSpPr>
          <p:cNvPr id="32" name="TextBox 42"/>
          <p:cNvSpPr txBox="1"/>
          <p:nvPr/>
        </p:nvSpPr>
        <p:spPr>
          <a:xfrm>
            <a:off x="9387602" y="2923971"/>
            <a:ext cx="2327111" cy="677108"/>
          </a:xfrm>
          <a:prstGeom prst="rect">
            <a:avLst/>
          </a:prstGeom>
          <a:noFill/>
          <a:ln>
            <a:noFill/>
          </a:ln>
        </p:spPr>
        <p:txBody>
          <a:bodyPr wrap="square" rtlCol="0">
            <a:spAutoFit/>
          </a:bodyPr>
          <a:lstStyle/>
          <a:p>
            <a:pPr lvl="0"/>
            <a:r>
              <a:rPr lang="en-GB" altLang="zh-TW" sz="1600" dirty="0">
                <a:solidFill>
                  <a:schemeClr val="bg1"/>
                </a:solidFill>
                <a:latin typeface="Arial" panose="020B0604020202020204" pitchFamily="34" charset="0"/>
                <a:cs typeface="Arial" panose="020B0604020202020204" pitchFamily="34" charset="0"/>
              </a:rPr>
              <a:t>Superior Colour</a:t>
            </a:r>
          </a:p>
          <a:p>
            <a:pPr lvl="0"/>
            <a:r>
              <a:rPr lang="en-GB" altLang="zh-TW" sz="1100" dirty="0">
                <a:solidFill>
                  <a:schemeClr val="bg1"/>
                </a:solidFill>
                <a:latin typeface="Arial" panose="020B0604020202020204" pitchFamily="34" charset="0"/>
                <a:cs typeface="Arial" panose="020B0604020202020204" pitchFamily="34" charset="0"/>
              </a:rPr>
              <a:t>99% Rec. 709 colour gamut coverage</a:t>
            </a:r>
          </a:p>
        </p:txBody>
      </p:sp>
      <p:pic>
        <p:nvPicPr>
          <p:cNvPr id="33" name="圖片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6737" y="4039948"/>
            <a:ext cx="980383" cy="980383"/>
          </a:xfrm>
          <a:prstGeom prst="rect">
            <a:avLst/>
          </a:prstGeom>
        </p:spPr>
      </p:pic>
      <p:grpSp>
        <p:nvGrpSpPr>
          <p:cNvPr id="8" name="群組 7"/>
          <p:cNvGrpSpPr/>
          <p:nvPr/>
        </p:nvGrpSpPr>
        <p:grpSpPr>
          <a:xfrm>
            <a:off x="885916" y="1591698"/>
            <a:ext cx="1435342" cy="843124"/>
            <a:chOff x="2720971" y="2019432"/>
            <a:chExt cx="1435342" cy="843124"/>
          </a:xfrm>
        </p:grpSpPr>
        <p:sp>
          <p:nvSpPr>
            <p:cNvPr id="7" name="圓角矩形 6"/>
            <p:cNvSpPr/>
            <p:nvPr/>
          </p:nvSpPr>
          <p:spPr>
            <a:xfrm>
              <a:off x="2720971" y="2019432"/>
              <a:ext cx="1434170" cy="5691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0" name="圖片 2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0971" y="2019432"/>
              <a:ext cx="1435342" cy="843124"/>
            </a:xfrm>
            <a:prstGeom prst="rect">
              <a:avLst/>
            </a:prstGeom>
          </p:spPr>
        </p:pic>
      </p:grpSp>
      <p:sp>
        <p:nvSpPr>
          <p:cNvPr id="24" name="TextBox 42"/>
          <p:cNvSpPr txBox="1"/>
          <p:nvPr/>
        </p:nvSpPr>
        <p:spPr>
          <a:xfrm>
            <a:off x="9387602" y="4365576"/>
            <a:ext cx="2042398" cy="338554"/>
          </a:xfrm>
          <a:prstGeom prst="rect">
            <a:avLst/>
          </a:prstGeom>
          <a:noFill/>
          <a:ln>
            <a:noFill/>
          </a:ln>
        </p:spPr>
        <p:txBody>
          <a:bodyPr wrap="square" rtlCol="0">
            <a:spAutoFit/>
          </a:bodyPr>
          <a:lstStyle/>
          <a:p>
            <a:pPr defTabSz="1069975">
              <a:defRPr/>
            </a:pPr>
            <a:r>
              <a:rPr lang="en-US" altLang="zh-TW" sz="1600" dirty="0">
                <a:solidFill>
                  <a:schemeClr val="bg1"/>
                </a:solidFill>
                <a:latin typeface="Arial" charset="0"/>
                <a:ea typeface="Arial" charset="0"/>
                <a:cs typeface="Arial" charset="0"/>
              </a:rPr>
              <a:t>Vertical Lens Shift</a:t>
            </a:r>
            <a:endParaRPr lang="en-GB" altLang="zh-TW" sz="2000" dirty="0">
              <a:solidFill>
                <a:schemeClr val="bg1"/>
              </a:solidFill>
              <a:latin typeface="Arial" charset="0"/>
              <a:ea typeface="Arial" charset="0"/>
              <a:cs typeface="Arial" charset="0"/>
            </a:endParaRPr>
          </a:p>
        </p:txBody>
      </p:sp>
      <p:pic>
        <p:nvPicPr>
          <p:cNvPr id="9" name="圖片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13659" y="4039948"/>
            <a:ext cx="975600" cy="975600"/>
          </a:xfrm>
          <a:prstGeom prst="rect">
            <a:avLst/>
          </a:prstGeom>
        </p:spPr>
      </p:pic>
    </p:spTree>
    <p:extLst>
      <p:ext uri="{BB962C8B-B14F-4D97-AF65-F5344CB8AC3E}">
        <p14:creationId xmlns:p14="http://schemas.microsoft.com/office/powerpoint/2010/main" val="404907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122192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2"/>
          <p:cNvSpPr txBox="1">
            <a:spLocks noChangeArrowheads="1"/>
          </p:cNvSpPr>
          <p:nvPr/>
        </p:nvSpPr>
        <p:spPr>
          <a:xfrm>
            <a:off x="904710" y="3941201"/>
            <a:ext cx="6636827" cy="12645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69975">
              <a:lnSpc>
                <a:spcPct val="100000"/>
              </a:lnSpc>
              <a:defRPr/>
            </a:pPr>
            <a:r>
              <a:rPr lang="en-US" altLang="zh-TW" sz="1800" dirty="0">
                <a:solidFill>
                  <a:schemeClr val="bg1"/>
                </a:solidFill>
                <a:latin typeface="Arial" panose="020B0604020202020204" pitchFamily="34" charset="0"/>
                <a:cs typeface="Arial" panose="020B0604020202020204" pitchFamily="34" charset="0"/>
              </a:rPr>
              <a:t>High dynamic range (HDR) technology improves contrast ratio, brightness, and color depth on the display, delivers brighter whites and deeper black levels. It enhances the details and depth of field, making the images clearer and more realistic. </a:t>
            </a:r>
          </a:p>
        </p:txBody>
      </p:sp>
      <p:sp>
        <p:nvSpPr>
          <p:cNvPr id="16" name="Rectangle 2"/>
          <p:cNvSpPr txBox="1">
            <a:spLocks noChangeArrowheads="1"/>
          </p:cNvSpPr>
          <p:nvPr/>
        </p:nvSpPr>
        <p:spPr>
          <a:xfrm>
            <a:off x="3078716" y="462870"/>
            <a:ext cx="6343650" cy="598624"/>
          </a:xfrm>
          <a:prstGeom prst="rect">
            <a:avLst/>
          </a:prstGeom>
        </p:spPr>
        <p:txBody>
          <a:bodyPr/>
          <a:lstStyle>
            <a:defPPr>
              <a:defRPr lang="zh-TW"/>
            </a:defPPr>
            <a:lvl1pPr>
              <a:lnSpc>
                <a:spcPct val="90000"/>
              </a:lnSpc>
              <a:spcBef>
                <a:spcPct val="0"/>
              </a:spcBef>
              <a:buNone/>
              <a:defRPr sz="3200" b="1">
                <a:solidFill>
                  <a:schemeClr val="tx1">
                    <a:lumMod val="75000"/>
                    <a:lumOff val="25000"/>
                  </a:schemeClr>
                </a:solidFill>
                <a:latin typeface="Arial" panose="020B0604020202020204" pitchFamily="34" charset="0"/>
                <a:ea typeface="Helvetica Neue Thin" charset="0"/>
                <a:cs typeface="Arial" panose="020B0604020202020204" pitchFamily="34" charset="0"/>
              </a:defRPr>
            </a:lvl1pPr>
          </a:lstStyle>
          <a:p>
            <a:pPr algn="ctr"/>
            <a:r>
              <a:rPr lang="en-US" altLang="zh-TW" sz="3600" dirty="0">
                <a:solidFill>
                  <a:schemeClr val="bg1"/>
                </a:solidFill>
              </a:rPr>
              <a:t>4K / HDR Compatible</a:t>
            </a:r>
            <a:endParaRPr lang="en-US" altLang="zh-TW" dirty="0">
              <a:solidFill>
                <a:schemeClr val="bg1"/>
              </a:solidFill>
            </a:endParaRPr>
          </a:p>
        </p:txBody>
      </p:sp>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329889" y="5677025"/>
            <a:ext cx="1427379" cy="83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578168" y="5641299"/>
            <a:ext cx="1517359" cy="92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872343" y="1136704"/>
            <a:ext cx="8756397" cy="707886"/>
          </a:xfrm>
          <a:prstGeom prst="rect">
            <a:avLst/>
          </a:prstGeom>
        </p:spPr>
        <p:txBody>
          <a:bodyPr wrap="square">
            <a:spAutoFit/>
          </a:bodyPr>
          <a:lstStyle/>
          <a:p>
            <a:pPr algn="ctr" defTabSz="1069975">
              <a:lnSpc>
                <a:spcPct val="100000"/>
              </a:lnSpc>
              <a:defRPr/>
            </a:pPr>
            <a:r>
              <a:rPr lang="en-US" altLang="zh-TW" sz="2000" dirty="0">
                <a:solidFill>
                  <a:schemeClr val="bg1"/>
                </a:solidFill>
                <a:latin typeface="Arial" panose="020B0604020202020204" pitchFamily="34" charset="0"/>
                <a:cs typeface="Arial" panose="020B0604020202020204" pitchFamily="34" charset="0"/>
              </a:rPr>
              <a:t>ZU506 / ZH506 are capable to accept native 4K signals and compatible with HDR.</a:t>
            </a:r>
          </a:p>
        </p:txBody>
      </p:sp>
    </p:spTree>
    <p:extLst>
      <p:ext uri="{BB962C8B-B14F-4D97-AF65-F5344CB8AC3E}">
        <p14:creationId xmlns:p14="http://schemas.microsoft.com/office/powerpoint/2010/main" val="251259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03090" y="448842"/>
            <a:ext cx="11231709"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標準體" charset="0"/>
                <a:ea typeface="Arial 標準體" charset="0"/>
                <a:cs typeface="Arial" pitchFamily="34" charset="0"/>
              </a:rPr>
              <a:t>Robust &amp; Reliable Optoma DURACORE &amp; Amazing Colors</a:t>
            </a:r>
          </a:p>
        </p:txBody>
      </p:sp>
      <p:sp>
        <p:nvSpPr>
          <p:cNvPr id="2" name="TextBox 1"/>
          <p:cNvSpPr txBox="1"/>
          <p:nvPr/>
        </p:nvSpPr>
        <p:spPr>
          <a:xfrm>
            <a:off x="685800" y="1166336"/>
            <a:ext cx="4297478" cy="1384995"/>
          </a:xfrm>
          <a:prstGeom prst="rect">
            <a:avLst/>
          </a:prstGeom>
          <a:noFill/>
        </p:spPr>
        <p:txBody>
          <a:bodyPr wrap="square" rtlCol="0">
            <a:spAutoFit/>
          </a:bodyPr>
          <a:lstStyle/>
          <a:p>
            <a:r>
              <a:rPr lang="en-US" altLang="zh-TW" sz="1400" dirty="0">
                <a:latin typeface="Arial 標準體" charset="0"/>
                <a:ea typeface="Arial 標準體" charset="0"/>
                <a:cs typeface="Arial" pitchFamily="34" charset="0"/>
              </a:rPr>
              <a:t>Optoma DURACORE </a:t>
            </a:r>
          </a:p>
          <a:p>
            <a:endParaRPr lang="en-US" altLang="zh-TW" sz="1400" dirty="0">
              <a:latin typeface="Arial 標準體" charset="0"/>
              <a:ea typeface="Arial 標準體" charset="0"/>
            </a:endParaRPr>
          </a:p>
          <a:p>
            <a:pPr marL="285750" indent="-285750">
              <a:buFont typeface="Arial" panose="020B0604020202020204" pitchFamily="34" charset="0"/>
              <a:buChar char="•"/>
            </a:pPr>
            <a:r>
              <a:rPr lang="en-US" altLang="zh-TW" sz="1400" dirty="0">
                <a:latin typeface="Arial 標準體" charset="0"/>
                <a:ea typeface="Arial 標準體" charset="0"/>
              </a:rPr>
              <a:t>Ultimate brightness consistency and reliability</a:t>
            </a:r>
          </a:p>
          <a:p>
            <a:pPr marL="285750" indent="-285750">
              <a:buFont typeface="Arial" panose="020B0604020202020204" pitchFamily="34" charset="0"/>
              <a:buChar char="•"/>
            </a:pPr>
            <a:r>
              <a:rPr lang="en-US" altLang="zh-TW" sz="1400" dirty="0">
                <a:latin typeface="Arial 標準體" charset="0"/>
                <a:ea typeface="Arial 標準體" charset="0"/>
              </a:rPr>
              <a:t>IP5X certified systems</a:t>
            </a:r>
          </a:p>
          <a:p>
            <a:pPr marL="285750" indent="-285750">
              <a:buFont typeface="Arial" panose="020B0604020202020204" pitchFamily="34" charset="0"/>
              <a:buChar char="•"/>
            </a:pPr>
            <a:r>
              <a:rPr lang="en-US" altLang="zh-TW" sz="1400" dirty="0">
                <a:latin typeface="Arial 標準體" charset="0"/>
                <a:ea typeface="Arial 標準體" charset="0"/>
              </a:rPr>
              <a:t>30,000 hours or longer laser light source life</a:t>
            </a:r>
          </a:p>
          <a:p>
            <a:pPr marL="285750" indent="-285750">
              <a:buFont typeface="Arial" panose="020B0604020202020204" pitchFamily="34" charset="0"/>
              <a:buChar char="•"/>
            </a:pPr>
            <a:r>
              <a:rPr lang="en-US" altLang="zh-TW" sz="1400" dirty="0">
                <a:latin typeface="Arial 標準體" charset="0"/>
                <a:ea typeface="Arial 標準體" charset="0"/>
              </a:rPr>
              <a:t>Low total cost of ownership</a:t>
            </a:r>
          </a:p>
        </p:txBody>
      </p:sp>
      <p:sp>
        <p:nvSpPr>
          <p:cNvPr id="12" name="TextBox 6"/>
          <p:cNvSpPr txBox="1"/>
          <p:nvPr/>
        </p:nvSpPr>
        <p:spPr>
          <a:xfrm>
            <a:off x="1700942" y="5414600"/>
            <a:ext cx="2389315" cy="584775"/>
          </a:xfrm>
          <a:prstGeom prst="rect">
            <a:avLst/>
          </a:prstGeom>
          <a:noFill/>
        </p:spPr>
        <p:txBody>
          <a:bodyPr wrap="square" rtlCol="0">
            <a:spAutoFit/>
          </a:bodyPr>
          <a:lstStyle/>
          <a:p>
            <a:pPr algn="ctr"/>
            <a:r>
              <a:rPr lang="en-US" altLang="zh-TW" sz="1600" dirty="0">
                <a:latin typeface="Arial 標準體" charset="0"/>
                <a:ea typeface="Arial 標準體" charset="0"/>
                <a:cs typeface="Arial" pitchFamily="34" charset="0"/>
              </a:rPr>
              <a:t>Optoma DURACORE </a:t>
            </a:r>
          </a:p>
          <a:p>
            <a:pPr algn="ctr"/>
            <a:r>
              <a:rPr lang="en-US" altLang="zh-TW" sz="1600" dirty="0">
                <a:latin typeface="Arial 標準體" charset="0"/>
                <a:ea typeface="Arial 標準體" charset="0"/>
                <a:cs typeface="Arial" pitchFamily="34" charset="0"/>
              </a:rPr>
              <a:t>Laser Technology</a:t>
            </a:r>
            <a:endParaRPr lang="fr-FR" altLang="zh-TW" sz="1600" dirty="0">
              <a:latin typeface="Arial 標準體" charset="0"/>
              <a:ea typeface="Arial 標準體" charset="0"/>
              <a:cs typeface="Arial" pitchFamily="34" charset="0"/>
            </a:endParaRPr>
          </a:p>
        </p:txBody>
      </p:sp>
      <p:sp>
        <p:nvSpPr>
          <p:cNvPr id="35" name="TextBox 6"/>
          <p:cNvSpPr txBox="1"/>
          <p:nvPr/>
        </p:nvSpPr>
        <p:spPr>
          <a:xfrm>
            <a:off x="6845514" y="5758257"/>
            <a:ext cx="3428998" cy="338554"/>
          </a:xfrm>
          <a:prstGeom prst="rect">
            <a:avLst/>
          </a:prstGeom>
          <a:noFill/>
        </p:spPr>
        <p:txBody>
          <a:bodyPr wrap="square" rtlCol="0">
            <a:spAutoFit/>
          </a:bodyPr>
          <a:lstStyle/>
          <a:p>
            <a:pPr algn="ctr"/>
            <a:r>
              <a:rPr lang="en-US" altLang="zh-TW" sz="1600" dirty="0">
                <a:latin typeface="Arial 標準體" charset="0"/>
                <a:ea typeface="Arial 標準體" charset="0"/>
              </a:rPr>
              <a:t>99% REC.709 Coverage</a:t>
            </a:r>
            <a:endParaRPr lang="fr-FR" altLang="zh-TW" sz="1600" dirty="0">
              <a:latin typeface="Arial 標準體" charset="0"/>
              <a:ea typeface="Arial 標準體" charset="0"/>
              <a:cs typeface="Arial" pitchFamily="34" charset="0"/>
            </a:endParaRPr>
          </a:p>
        </p:txBody>
      </p:sp>
      <p:pic>
        <p:nvPicPr>
          <p:cNvPr id="36"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2502584"/>
            <a:ext cx="2557530" cy="2875680"/>
          </a:xfrm>
          <a:prstGeom prst="rect">
            <a:avLst/>
          </a:prstGeom>
        </p:spPr>
      </p:pic>
      <p:cxnSp>
        <p:nvCxnSpPr>
          <p:cNvPr id="37" name="直線接點 15"/>
          <p:cNvCxnSpPr/>
          <p:nvPr/>
        </p:nvCxnSpPr>
        <p:spPr>
          <a:xfrm>
            <a:off x="9966365" y="5544932"/>
            <a:ext cx="384347" cy="0"/>
          </a:xfrm>
          <a:prstGeom prst="line">
            <a:avLst/>
          </a:prstGeom>
          <a:ln w="28575">
            <a:solidFill>
              <a:srgbClr val="0074B0"/>
            </a:solidFill>
          </a:ln>
        </p:spPr>
        <p:style>
          <a:lnRef idx="1">
            <a:schemeClr val="accent1"/>
          </a:lnRef>
          <a:fillRef idx="0">
            <a:schemeClr val="accent1"/>
          </a:fillRef>
          <a:effectRef idx="0">
            <a:schemeClr val="accent1"/>
          </a:effectRef>
          <a:fontRef idx="minor">
            <a:schemeClr val="tx1"/>
          </a:fontRef>
        </p:style>
      </p:cxnSp>
      <p:sp>
        <p:nvSpPr>
          <p:cNvPr id="38" name="矩形 8"/>
          <p:cNvSpPr/>
          <p:nvPr/>
        </p:nvSpPr>
        <p:spPr>
          <a:xfrm>
            <a:off x="9181776" y="5411583"/>
            <a:ext cx="806631" cy="276999"/>
          </a:xfrm>
          <a:prstGeom prst="rect">
            <a:avLst/>
          </a:prstGeom>
        </p:spPr>
        <p:txBody>
          <a:bodyPr wrap="none">
            <a:spAutoFit/>
          </a:bodyPr>
          <a:lstStyle/>
          <a:p>
            <a:pPr algn="r"/>
            <a:r>
              <a:rPr lang="en-US" altLang="zh-TW" sz="1200" dirty="0">
                <a:latin typeface="Arial 標準體" charset="0"/>
                <a:ea typeface="Arial 標準體" charset="0"/>
              </a:rPr>
              <a:t>REC.709</a:t>
            </a:r>
            <a:endParaRPr lang="fr-FR" altLang="zh-TW" sz="1200" dirty="0">
              <a:latin typeface="Arial 標準體" charset="0"/>
              <a:ea typeface="Arial 標準體" charset="0"/>
              <a:cs typeface="Arial" pitchFamily="34" charset="0"/>
            </a:endParaRPr>
          </a:p>
        </p:txBody>
      </p:sp>
      <p:cxnSp>
        <p:nvCxnSpPr>
          <p:cNvPr id="39" name="直線接點 17"/>
          <p:cNvCxnSpPr/>
          <p:nvPr/>
        </p:nvCxnSpPr>
        <p:spPr>
          <a:xfrm>
            <a:off x="8640477" y="5544932"/>
            <a:ext cx="384347" cy="0"/>
          </a:xfrm>
          <a:prstGeom prst="line">
            <a:avLst/>
          </a:prstGeom>
          <a:ln w="28575">
            <a:solidFill>
              <a:srgbClr val="FFDB1A"/>
            </a:solidFill>
          </a:ln>
        </p:spPr>
        <p:style>
          <a:lnRef idx="1">
            <a:schemeClr val="accent1"/>
          </a:lnRef>
          <a:fillRef idx="0">
            <a:schemeClr val="accent1"/>
          </a:fillRef>
          <a:effectRef idx="0">
            <a:schemeClr val="accent1"/>
          </a:effectRef>
          <a:fontRef idx="minor">
            <a:schemeClr val="tx1"/>
          </a:fontRef>
        </p:style>
      </p:cxnSp>
      <p:sp>
        <p:nvSpPr>
          <p:cNvPr id="40" name="矩形 18"/>
          <p:cNvSpPr/>
          <p:nvPr/>
        </p:nvSpPr>
        <p:spPr>
          <a:xfrm>
            <a:off x="6381386" y="5411583"/>
            <a:ext cx="2281134" cy="276999"/>
          </a:xfrm>
          <a:prstGeom prst="rect">
            <a:avLst/>
          </a:prstGeom>
        </p:spPr>
        <p:txBody>
          <a:bodyPr wrap="square">
            <a:spAutoFit/>
          </a:bodyPr>
          <a:lstStyle/>
          <a:p>
            <a:pPr algn="r"/>
            <a:r>
              <a:rPr lang="en-US" altLang="zh-TW" sz="1200" dirty="0">
                <a:latin typeface="Arial 標準體" charset="0"/>
                <a:ea typeface="Arial 標準體" charset="0"/>
              </a:rPr>
              <a:t>ZU506 &amp; ZH506 </a:t>
            </a:r>
            <a:endParaRPr lang="fr-FR" altLang="zh-TW" sz="1200" dirty="0">
              <a:latin typeface="Arial 標準體" charset="0"/>
              <a:ea typeface="Arial 標準體" charset="0"/>
              <a:cs typeface="Arial" pitchFamily="34" charset="0"/>
            </a:endParaRPr>
          </a:p>
        </p:txBody>
      </p:sp>
      <p:pic>
        <p:nvPicPr>
          <p:cNvPr id="41" name="圖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6754" y="2912376"/>
            <a:ext cx="3517692" cy="2066308"/>
          </a:xfrm>
          <a:prstGeom prst="rect">
            <a:avLst/>
          </a:prstGeom>
        </p:spPr>
      </p:pic>
      <p:sp>
        <p:nvSpPr>
          <p:cNvPr id="16" name="TextBox 1"/>
          <p:cNvSpPr txBox="1"/>
          <p:nvPr/>
        </p:nvSpPr>
        <p:spPr>
          <a:xfrm>
            <a:off x="6442281" y="1143000"/>
            <a:ext cx="4297478" cy="738664"/>
          </a:xfrm>
          <a:prstGeom prst="rect">
            <a:avLst/>
          </a:prstGeom>
          <a:noFill/>
        </p:spPr>
        <p:txBody>
          <a:bodyPr wrap="square" rtlCol="0">
            <a:spAutoFit/>
          </a:bodyPr>
          <a:lstStyle/>
          <a:p>
            <a:r>
              <a:rPr lang="en-US" altLang="zh-TW" sz="1400" dirty="0">
                <a:latin typeface="Arial 標準體" charset="0"/>
                <a:ea typeface="Arial 標準體" charset="0"/>
                <a:cs typeface="Arial" pitchFamily="34" charset="0"/>
              </a:rPr>
              <a:t>Optoma Amazing Colors </a:t>
            </a:r>
          </a:p>
          <a:p>
            <a:endParaRPr lang="en-US" altLang="zh-TW" sz="1400" dirty="0">
              <a:latin typeface="Arial 標準體" charset="0"/>
              <a:ea typeface="Arial 標準體" charset="0"/>
            </a:endParaRPr>
          </a:p>
          <a:p>
            <a:pPr marL="285750" indent="-285750">
              <a:buFont typeface="Arial" panose="020B0604020202020204" pitchFamily="34" charset="0"/>
              <a:buChar char="•"/>
            </a:pPr>
            <a:r>
              <a:rPr lang="en-US" altLang="zh-TW" sz="1400" dirty="0">
                <a:latin typeface="Arial 標準體" charset="0"/>
                <a:ea typeface="Arial 標準體" charset="0"/>
              </a:rPr>
              <a:t>99% Rec. 709 coverage to render lifelike images</a:t>
            </a:r>
          </a:p>
        </p:txBody>
      </p:sp>
    </p:spTree>
    <p:extLst>
      <p:ext uri="{BB962C8B-B14F-4D97-AF65-F5344CB8AC3E}">
        <p14:creationId xmlns:p14="http://schemas.microsoft.com/office/powerpoint/2010/main" val="59527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503092" y="448842"/>
            <a:ext cx="9895776"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dirty="0">
                <a:solidFill>
                  <a:srgbClr val="313E47"/>
                </a:solidFill>
                <a:latin typeface="Arial 標準體" charset="0"/>
                <a:ea typeface="Arial 標準體" charset="0"/>
                <a:cs typeface="Arial" pitchFamily="34" charset="0"/>
              </a:rPr>
              <a:t>Low TCO  and maintenance due to IP5X Optical Engine</a:t>
            </a:r>
          </a:p>
          <a:p>
            <a:endParaRPr lang="en-GB" altLang="zh-TW" sz="2800" b="1" dirty="0">
              <a:solidFill>
                <a:srgbClr val="313E47"/>
              </a:solidFill>
              <a:latin typeface="Arial 標準體" charset="0"/>
              <a:ea typeface="Arial 標準體" charset="0"/>
              <a:cs typeface="Arial" pitchFamily="34" charset="0"/>
            </a:endParaRPr>
          </a:p>
        </p:txBody>
      </p:sp>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099914" y="5218981"/>
            <a:ext cx="3995758" cy="211775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3092" y="1286470"/>
            <a:ext cx="11612708" cy="830997"/>
          </a:xfrm>
          <a:prstGeom prst="rect">
            <a:avLst/>
          </a:prstGeom>
          <a:noFill/>
        </p:spPr>
        <p:txBody>
          <a:bodyPr wrap="square" rtlCol="0">
            <a:spAutoFit/>
          </a:bodyPr>
          <a:lstStyle/>
          <a:p>
            <a:r>
              <a:rPr lang="en-US" altLang="zh-TW" sz="1600" dirty="0">
                <a:latin typeface="Arial 標準體" charset="0"/>
                <a:ea typeface="Arial 標準體" charset="0"/>
                <a:cs typeface="Arial" pitchFamily="34" charset="0"/>
              </a:rPr>
              <a:t>The series is designed with Optoma’s </a:t>
            </a:r>
            <a:r>
              <a:rPr lang="en-US" altLang="zh-TW" sz="1600" dirty="0" err="1">
                <a:latin typeface="Arial 標準體" charset="0"/>
                <a:ea typeface="Arial 標準體" charset="0"/>
                <a:cs typeface="Arial" pitchFamily="34" charset="0"/>
              </a:rPr>
              <a:t>Duracore</a:t>
            </a:r>
            <a:r>
              <a:rPr lang="en-US" altLang="zh-TW" sz="1600" dirty="0">
                <a:latin typeface="Arial 標準體" charset="0"/>
                <a:ea typeface="Arial 標準體" charset="0"/>
                <a:cs typeface="Arial" pitchFamily="34" charset="0"/>
              </a:rPr>
              <a:t> Optical Engine with independently tested IP5X certification.</a:t>
            </a:r>
          </a:p>
          <a:p>
            <a:r>
              <a:rPr lang="en-US" altLang="zh-TW" sz="1600" dirty="0">
                <a:latin typeface="Arial 標準體" charset="0"/>
                <a:ea typeface="Arial 標準體" charset="0"/>
                <a:cs typeface="Arial" pitchFamily="34" charset="0"/>
              </a:rPr>
              <a:t>The engine resists dust particles and ensures a long lasting, reliable and maintenance free experience. </a:t>
            </a:r>
          </a:p>
          <a:p>
            <a:r>
              <a:rPr lang="en-US" altLang="zh-TW" sz="1600" dirty="0">
                <a:latin typeface="Arial 標準體" charset="0"/>
                <a:ea typeface="Arial 標準體" charset="0"/>
                <a:cs typeface="Arial" pitchFamily="34" charset="0"/>
              </a:rPr>
              <a:t>The </a:t>
            </a:r>
            <a:r>
              <a:rPr lang="en-US" altLang="zh-TW" sz="1600" dirty="0">
                <a:solidFill>
                  <a:srgbClr val="00B050"/>
                </a:solidFill>
                <a:latin typeface="Arial 標準體" charset="0"/>
                <a:ea typeface="Arial 標準體" charset="0"/>
                <a:cs typeface="Arial" pitchFamily="34" charset="0"/>
              </a:rPr>
              <a:t>Mercury free</a:t>
            </a:r>
            <a:r>
              <a:rPr lang="en-US" altLang="zh-TW" sz="1600" dirty="0">
                <a:latin typeface="Arial 標準體" charset="0"/>
                <a:ea typeface="Arial 標準體" charset="0"/>
                <a:cs typeface="Arial" pitchFamily="34" charset="0"/>
              </a:rPr>
              <a:t> laser light source is rated for up to 30,000 hours enabling a low total cost of ownership.  </a:t>
            </a:r>
            <a:endParaRPr lang="zh-TW" altLang="en-US" sz="1600" dirty="0">
              <a:latin typeface="Arial 標準體" charset="0"/>
              <a:ea typeface="Arial 標準體" charset="0"/>
            </a:endParaRPr>
          </a:p>
        </p:txBody>
      </p:sp>
      <p:sp>
        <p:nvSpPr>
          <p:cNvPr id="18" name="矩形 17"/>
          <p:cNvSpPr/>
          <p:nvPr/>
        </p:nvSpPr>
        <p:spPr>
          <a:xfrm>
            <a:off x="409861" y="4737629"/>
            <a:ext cx="2467343" cy="369332"/>
          </a:xfrm>
          <a:prstGeom prst="rect">
            <a:avLst/>
          </a:prstGeom>
        </p:spPr>
        <p:txBody>
          <a:bodyPr wrap="none">
            <a:spAutoFit/>
          </a:bodyPr>
          <a:lstStyle/>
          <a:p>
            <a:pPr algn="ctr"/>
            <a:r>
              <a:rPr lang="en-US" altLang="zh-TW" sz="1800" dirty="0">
                <a:solidFill>
                  <a:schemeClr val="bg1">
                    <a:lumMod val="50000"/>
                  </a:schemeClr>
                </a:solidFill>
                <a:latin typeface="Arial 標準體" charset="0"/>
                <a:ea typeface="Arial 標準體" charset="0"/>
                <a:cs typeface="Arial" pitchFamily="34" charset="0"/>
              </a:rPr>
              <a:t>Airtight Optical Engine</a:t>
            </a:r>
          </a:p>
        </p:txBody>
      </p:sp>
      <p:pic>
        <p:nvPicPr>
          <p:cNvPr id="39" name="圖片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479" y="3019792"/>
            <a:ext cx="1581922" cy="1581922"/>
          </a:xfrm>
          <a:prstGeom prst="rect">
            <a:avLst/>
          </a:prstGeom>
        </p:spPr>
      </p:pic>
      <p:sp>
        <p:nvSpPr>
          <p:cNvPr id="71" name="矩形 70"/>
          <p:cNvSpPr/>
          <p:nvPr/>
        </p:nvSpPr>
        <p:spPr>
          <a:xfrm>
            <a:off x="3291676" y="3696728"/>
            <a:ext cx="4284163" cy="369332"/>
          </a:xfrm>
          <a:prstGeom prst="rect">
            <a:avLst/>
          </a:prstGeom>
        </p:spPr>
        <p:txBody>
          <a:bodyPr wrap="square">
            <a:spAutoFit/>
          </a:bodyPr>
          <a:lstStyle/>
          <a:p>
            <a:r>
              <a:rPr lang="en-US" altLang="zh-TW" sz="1800" dirty="0">
                <a:solidFill>
                  <a:srgbClr val="313E47"/>
                </a:solidFill>
                <a:latin typeface="Arial 標準體" charset="0"/>
                <a:ea typeface="Arial 標準體" charset="0"/>
                <a:cs typeface="Arial 標準體" charset="0"/>
              </a:rPr>
              <a:t>Lamp-based Light Source Life</a:t>
            </a:r>
            <a:endParaRPr lang="zh-TW" altLang="en-US" sz="1800" dirty="0">
              <a:latin typeface="Arial 標準體" charset="0"/>
              <a:ea typeface="Arial 標準體" charset="0"/>
            </a:endParaRPr>
          </a:p>
        </p:txBody>
      </p:sp>
      <p:sp>
        <p:nvSpPr>
          <p:cNvPr id="72" name="矩形 71"/>
          <p:cNvSpPr/>
          <p:nvPr/>
        </p:nvSpPr>
        <p:spPr>
          <a:xfrm>
            <a:off x="3291676" y="2437897"/>
            <a:ext cx="5272072" cy="369332"/>
          </a:xfrm>
          <a:prstGeom prst="rect">
            <a:avLst/>
          </a:prstGeom>
        </p:spPr>
        <p:txBody>
          <a:bodyPr wrap="square">
            <a:spAutoFit/>
          </a:bodyPr>
          <a:lstStyle/>
          <a:p>
            <a:r>
              <a:rPr lang="en-US" altLang="zh-TW" sz="1800" dirty="0">
                <a:solidFill>
                  <a:srgbClr val="313E47"/>
                </a:solidFill>
                <a:latin typeface="Arial 標準體" charset="0"/>
                <a:ea typeface="Arial 標準體" charset="0"/>
                <a:cs typeface="Arial 標準體" charset="0"/>
              </a:rPr>
              <a:t>Optoma Lamp-less Laser Light Source Life</a:t>
            </a:r>
            <a:endParaRPr lang="zh-TW" altLang="en-US" sz="1800" dirty="0">
              <a:latin typeface="Arial 標準體" charset="0"/>
              <a:ea typeface="Arial 標準體" charset="0"/>
            </a:endParaRPr>
          </a:p>
        </p:txBody>
      </p:sp>
      <p:sp>
        <p:nvSpPr>
          <p:cNvPr id="73" name="圓角矩形 72"/>
          <p:cNvSpPr/>
          <p:nvPr/>
        </p:nvSpPr>
        <p:spPr>
          <a:xfrm>
            <a:off x="3370331" y="2920843"/>
            <a:ext cx="6979990" cy="282892"/>
          </a:xfrm>
          <a:prstGeom prst="roundRect">
            <a:avLst/>
          </a:prstGeom>
          <a:gradFill>
            <a:gsLst>
              <a:gs pos="0">
                <a:srgbClr val="92D050"/>
              </a:gs>
              <a:gs pos="53000">
                <a:srgbClr val="00B050"/>
              </a:gs>
              <a:gs pos="100000">
                <a:srgbClr val="92D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sp>
        <p:nvSpPr>
          <p:cNvPr id="74" name="矩形 73"/>
          <p:cNvSpPr/>
          <p:nvPr/>
        </p:nvSpPr>
        <p:spPr>
          <a:xfrm>
            <a:off x="5512351" y="2884136"/>
            <a:ext cx="2695950" cy="338554"/>
          </a:xfrm>
          <a:prstGeom prst="rect">
            <a:avLst/>
          </a:prstGeom>
        </p:spPr>
        <p:txBody>
          <a:bodyPr wrap="square">
            <a:spAutoFit/>
          </a:bodyPr>
          <a:lstStyle/>
          <a:p>
            <a:pPr algn="ctr"/>
            <a:r>
              <a:rPr lang="en-US" altLang="zh-TW" sz="1600" dirty="0">
                <a:solidFill>
                  <a:schemeClr val="bg1"/>
                </a:solidFill>
                <a:latin typeface="Arial 標準體" charset="0"/>
                <a:ea typeface="Arial 標準體" charset="0"/>
                <a:cs typeface="Arial 標準體" charset="0"/>
              </a:rPr>
              <a:t>Up to 30,000 hours</a:t>
            </a:r>
            <a:endParaRPr lang="zh-TW" altLang="en-US" sz="1600" dirty="0">
              <a:solidFill>
                <a:schemeClr val="bg1"/>
              </a:solidFill>
              <a:latin typeface="Arial 標準體" charset="0"/>
              <a:ea typeface="Arial 標準體" charset="0"/>
              <a:cs typeface="Arial 標準體" charset="0"/>
            </a:endParaRPr>
          </a:p>
        </p:txBody>
      </p:sp>
      <p:grpSp>
        <p:nvGrpSpPr>
          <p:cNvPr id="75" name="群組 74"/>
          <p:cNvGrpSpPr/>
          <p:nvPr/>
        </p:nvGrpSpPr>
        <p:grpSpPr>
          <a:xfrm>
            <a:off x="3223127" y="4109390"/>
            <a:ext cx="5141057" cy="314183"/>
            <a:chOff x="1843401" y="4614803"/>
            <a:chExt cx="7190232" cy="305414"/>
          </a:xfrm>
        </p:grpSpPr>
        <p:sp>
          <p:nvSpPr>
            <p:cNvPr id="76" name="圓角矩形 75"/>
            <p:cNvSpPr/>
            <p:nvPr/>
          </p:nvSpPr>
          <p:spPr>
            <a:xfrm>
              <a:off x="1843401" y="4616532"/>
              <a:ext cx="996319" cy="282891"/>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77" name="圓角矩形 76"/>
            <p:cNvSpPr/>
            <p:nvPr/>
          </p:nvSpPr>
          <p:spPr>
            <a:xfrm>
              <a:off x="2870577" y="4616530"/>
              <a:ext cx="996319" cy="282891"/>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78" name="圓角矩形 77"/>
            <p:cNvSpPr/>
            <p:nvPr/>
          </p:nvSpPr>
          <p:spPr>
            <a:xfrm>
              <a:off x="3897753" y="4616532"/>
              <a:ext cx="996319" cy="282891"/>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79" name="圓角矩形 78"/>
            <p:cNvSpPr/>
            <p:nvPr/>
          </p:nvSpPr>
          <p:spPr>
            <a:xfrm>
              <a:off x="4924929" y="4616532"/>
              <a:ext cx="996319" cy="282891"/>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80" name="圓角矩形 12"/>
            <p:cNvSpPr/>
            <p:nvPr/>
          </p:nvSpPr>
          <p:spPr>
            <a:xfrm>
              <a:off x="5952105" y="4614803"/>
              <a:ext cx="996319" cy="282891"/>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81" name="圓角矩形 12"/>
            <p:cNvSpPr/>
            <p:nvPr/>
          </p:nvSpPr>
          <p:spPr>
            <a:xfrm>
              <a:off x="6979281" y="4614803"/>
              <a:ext cx="996319" cy="282891"/>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82" name="圓角矩形 9"/>
            <p:cNvSpPr/>
            <p:nvPr/>
          </p:nvSpPr>
          <p:spPr>
            <a:xfrm>
              <a:off x="8006459" y="4616532"/>
              <a:ext cx="996319" cy="282891"/>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83" name="矩形 82"/>
            <p:cNvSpPr/>
            <p:nvPr/>
          </p:nvSpPr>
          <p:spPr>
            <a:xfrm>
              <a:off x="1917265" y="4620221"/>
              <a:ext cx="958184" cy="29918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84" name="矩形 13"/>
            <p:cNvSpPr/>
            <p:nvPr/>
          </p:nvSpPr>
          <p:spPr>
            <a:xfrm>
              <a:off x="2943629" y="4621030"/>
              <a:ext cx="958184" cy="29918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85" name="矩形 13"/>
            <p:cNvSpPr/>
            <p:nvPr/>
          </p:nvSpPr>
          <p:spPr>
            <a:xfrm>
              <a:off x="4996358" y="4621030"/>
              <a:ext cx="958184" cy="29918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86" name="矩形 85"/>
            <p:cNvSpPr/>
            <p:nvPr/>
          </p:nvSpPr>
          <p:spPr>
            <a:xfrm>
              <a:off x="3969992" y="4620221"/>
              <a:ext cx="958184" cy="29918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87" name="矩形 86"/>
            <p:cNvSpPr/>
            <p:nvPr/>
          </p:nvSpPr>
          <p:spPr>
            <a:xfrm>
              <a:off x="6022721" y="4621030"/>
              <a:ext cx="958184" cy="29918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88" name="矩形 13"/>
            <p:cNvSpPr/>
            <p:nvPr/>
          </p:nvSpPr>
          <p:spPr>
            <a:xfrm>
              <a:off x="7049085" y="4620220"/>
              <a:ext cx="958184" cy="29918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89" name="矩形 13"/>
            <p:cNvSpPr/>
            <p:nvPr/>
          </p:nvSpPr>
          <p:spPr>
            <a:xfrm>
              <a:off x="8075449" y="4621030"/>
              <a:ext cx="958184" cy="29918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grpSp>
      <p:sp>
        <p:nvSpPr>
          <p:cNvPr id="90" name="矩形 89"/>
          <p:cNvSpPr/>
          <p:nvPr/>
        </p:nvSpPr>
        <p:spPr>
          <a:xfrm>
            <a:off x="5473543" y="3205314"/>
            <a:ext cx="2773566" cy="461665"/>
          </a:xfrm>
          <a:prstGeom prst="rect">
            <a:avLst/>
          </a:prstGeom>
        </p:spPr>
        <p:txBody>
          <a:bodyPr wrap="square">
            <a:spAutoFit/>
          </a:bodyPr>
          <a:lstStyle/>
          <a:p>
            <a:pPr algn="ctr"/>
            <a:r>
              <a:rPr lang="en-US" altLang="zh-TW" dirty="0">
                <a:solidFill>
                  <a:srgbClr val="313E47"/>
                </a:solidFill>
                <a:latin typeface="Arial 標準體" charset="0"/>
                <a:ea typeface="Arial 標準體" charset="0"/>
              </a:rPr>
              <a:t>No maintenance </a:t>
            </a:r>
            <a:endParaRPr lang="zh-TW" altLang="en-US" dirty="0">
              <a:solidFill>
                <a:srgbClr val="313E47"/>
              </a:solidFill>
              <a:latin typeface="Arial 標準體" charset="0"/>
              <a:ea typeface="Arial 標準體" charset="0"/>
            </a:endParaRPr>
          </a:p>
        </p:txBody>
      </p:sp>
      <p:sp>
        <p:nvSpPr>
          <p:cNvPr id="91" name="橢圓 90"/>
          <p:cNvSpPr/>
          <p:nvPr/>
        </p:nvSpPr>
        <p:spPr>
          <a:xfrm>
            <a:off x="3032145" y="2533180"/>
            <a:ext cx="190982" cy="190982"/>
          </a:xfrm>
          <a:prstGeom prst="ellipse">
            <a:avLst/>
          </a:prstGeom>
          <a:gradFill>
            <a:gsLst>
              <a:gs pos="0">
                <a:schemeClr val="accent1">
                  <a:lumMod val="0"/>
                  <a:lumOff val="100000"/>
                </a:schemeClr>
              </a:gs>
              <a:gs pos="100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sp>
        <p:nvSpPr>
          <p:cNvPr id="92" name="橢圓 91"/>
          <p:cNvSpPr/>
          <p:nvPr/>
        </p:nvSpPr>
        <p:spPr>
          <a:xfrm>
            <a:off x="3032145" y="3801865"/>
            <a:ext cx="190982" cy="190982"/>
          </a:xfrm>
          <a:prstGeom prst="ellipse">
            <a:avLst/>
          </a:prstGeom>
          <a:gradFill>
            <a:gsLst>
              <a:gs pos="0">
                <a:schemeClr val="accent1">
                  <a:lumMod val="0"/>
                  <a:lumOff val="100000"/>
                </a:schemeClr>
              </a:gs>
              <a:gs pos="100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grpSp>
        <p:nvGrpSpPr>
          <p:cNvPr id="93" name="群組 92"/>
          <p:cNvGrpSpPr/>
          <p:nvPr/>
        </p:nvGrpSpPr>
        <p:grpSpPr>
          <a:xfrm>
            <a:off x="3553889" y="4536996"/>
            <a:ext cx="6987107" cy="591076"/>
            <a:chOff x="1913189" y="4683290"/>
            <a:chExt cx="6987107" cy="591076"/>
          </a:xfrm>
        </p:grpSpPr>
        <p:sp>
          <p:nvSpPr>
            <p:cNvPr id="94" name="矩形 93"/>
            <p:cNvSpPr/>
            <p:nvPr/>
          </p:nvSpPr>
          <p:spPr>
            <a:xfrm>
              <a:off x="2297376" y="4777732"/>
              <a:ext cx="2038720" cy="400110"/>
            </a:xfrm>
            <a:prstGeom prst="rect">
              <a:avLst/>
            </a:prstGeom>
          </p:spPr>
          <p:txBody>
            <a:bodyPr wrap="square">
              <a:spAutoFit/>
            </a:bodyPr>
            <a:lstStyle/>
            <a:p>
              <a:r>
                <a:rPr lang="en-US" altLang="zh-TW" sz="2000" dirty="0">
                  <a:solidFill>
                    <a:srgbClr val="313E47"/>
                  </a:solidFill>
                  <a:latin typeface="Arial 標準體" charset="0"/>
                  <a:ea typeface="Arial 標準體" charset="0"/>
                  <a:cs typeface="Arial 標準體" charset="0"/>
                </a:rPr>
                <a:t>x 9 lamps +</a:t>
              </a:r>
              <a:endParaRPr lang="zh-TW" altLang="en-US" sz="2000" dirty="0">
                <a:solidFill>
                  <a:srgbClr val="313E47"/>
                </a:solidFill>
                <a:latin typeface="Arial 標準體" charset="0"/>
                <a:ea typeface="Arial 標準體" charset="0"/>
              </a:endParaRPr>
            </a:p>
          </p:txBody>
        </p:sp>
        <p:sp>
          <p:nvSpPr>
            <p:cNvPr id="95" name="矩形 94"/>
            <p:cNvSpPr/>
            <p:nvPr/>
          </p:nvSpPr>
          <p:spPr>
            <a:xfrm>
              <a:off x="4262022" y="4777732"/>
              <a:ext cx="2252342" cy="400110"/>
            </a:xfrm>
            <a:prstGeom prst="rect">
              <a:avLst/>
            </a:prstGeom>
          </p:spPr>
          <p:txBody>
            <a:bodyPr wrap="square">
              <a:spAutoFit/>
            </a:bodyPr>
            <a:lstStyle/>
            <a:p>
              <a:r>
                <a:rPr lang="en-US" altLang="zh-TW" sz="2000" dirty="0">
                  <a:solidFill>
                    <a:srgbClr val="313E47"/>
                  </a:solidFill>
                  <a:latin typeface="Arial 標準體" charset="0"/>
                  <a:ea typeface="Arial 標準體" charset="0"/>
                  <a:cs typeface="Arial 標準體" charset="0"/>
                </a:rPr>
                <a:t>x 9 labor costs +</a:t>
              </a:r>
              <a:endParaRPr lang="zh-TW" altLang="en-US" sz="2000" dirty="0">
                <a:solidFill>
                  <a:srgbClr val="313E47"/>
                </a:solidFill>
                <a:latin typeface="Arial 標準體" charset="0"/>
                <a:ea typeface="Arial 標準體" charset="0"/>
              </a:endParaRPr>
            </a:p>
          </p:txBody>
        </p:sp>
        <p:sp>
          <p:nvSpPr>
            <p:cNvPr id="96" name="矩形 95"/>
            <p:cNvSpPr/>
            <p:nvPr/>
          </p:nvSpPr>
          <p:spPr>
            <a:xfrm>
              <a:off x="6981152" y="4777732"/>
              <a:ext cx="1919144" cy="400110"/>
            </a:xfrm>
            <a:prstGeom prst="rect">
              <a:avLst/>
            </a:prstGeom>
          </p:spPr>
          <p:txBody>
            <a:bodyPr wrap="square">
              <a:spAutoFit/>
            </a:bodyPr>
            <a:lstStyle/>
            <a:p>
              <a:r>
                <a:rPr lang="en-US" altLang="zh-TW" sz="2000" dirty="0">
                  <a:solidFill>
                    <a:srgbClr val="313E47"/>
                  </a:solidFill>
                  <a:latin typeface="Arial 標準體" charset="0"/>
                  <a:ea typeface="Arial 標準體" charset="0"/>
                  <a:cs typeface="Arial 標準體" charset="0"/>
                </a:rPr>
                <a:t>x 9 down times</a:t>
              </a:r>
              <a:endParaRPr lang="zh-TW" altLang="en-US" sz="2000" dirty="0">
                <a:solidFill>
                  <a:srgbClr val="313E47"/>
                </a:solidFill>
                <a:latin typeface="Arial 標準體" charset="0"/>
                <a:ea typeface="Arial 標準體" charset="0"/>
              </a:endParaRPr>
            </a:p>
          </p:txBody>
        </p:sp>
        <p:pic>
          <p:nvPicPr>
            <p:cNvPr id="97" name="圖片 9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3189" y="4683290"/>
              <a:ext cx="414753" cy="591076"/>
            </a:xfrm>
            <a:prstGeom prst="rect">
              <a:avLst/>
            </a:prstGeom>
          </p:spPr>
        </p:pic>
        <p:pic>
          <p:nvPicPr>
            <p:cNvPr id="98" name="圖片 9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3419" y="4702378"/>
              <a:ext cx="552901" cy="552901"/>
            </a:xfrm>
            <a:prstGeom prst="rect">
              <a:avLst/>
            </a:prstGeom>
          </p:spPr>
        </p:pic>
        <p:pic>
          <p:nvPicPr>
            <p:cNvPr id="99" name="圖片 9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2277" y="4714242"/>
              <a:ext cx="503861" cy="529172"/>
            </a:xfrm>
            <a:prstGeom prst="rect">
              <a:avLst/>
            </a:prstGeom>
          </p:spPr>
        </p:pic>
      </p:grpSp>
      <p:pic>
        <p:nvPicPr>
          <p:cNvPr id="100" name="圖片 9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51720" y="2573930"/>
            <a:ext cx="1041490" cy="627870"/>
          </a:xfrm>
          <a:prstGeom prst="rect">
            <a:avLst/>
          </a:prstGeom>
        </p:spPr>
      </p:pic>
      <p:pic>
        <p:nvPicPr>
          <p:cNvPr id="101" name="圖片 10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22260" y="2385285"/>
            <a:ext cx="513208" cy="477080"/>
          </a:xfrm>
          <a:prstGeom prst="rect">
            <a:avLst/>
          </a:prstGeom>
        </p:spPr>
      </p:pic>
      <p:sp>
        <p:nvSpPr>
          <p:cNvPr id="102" name="TextBox 4"/>
          <p:cNvSpPr txBox="1"/>
          <p:nvPr/>
        </p:nvSpPr>
        <p:spPr>
          <a:xfrm>
            <a:off x="152660" y="5418409"/>
            <a:ext cx="9034556" cy="461665"/>
          </a:xfrm>
          <a:prstGeom prst="rect">
            <a:avLst/>
          </a:prstGeom>
          <a:noFill/>
        </p:spPr>
        <p:txBody>
          <a:bodyPr wrap="square" rtlCol="0">
            <a:spAutoFit/>
          </a:bodyPr>
          <a:lstStyle/>
          <a:p>
            <a:r>
              <a:rPr lang="en-US" altLang="zh-TW" sz="1200" dirty="0">
                <a:latin typeface="Arial 標準體" charset="0"/>
                <a:ea typeface="Arial 標準體" charset="0"/>
              </a:rPr>
              <a:t>*Light source life is dependent on many factors, including display mode, usage, environmental conditions and more. </a:t>
            </a:r>
          </a:p>
          <a:p>
            <a:r>
              <a:rPr lang="en-US" altLang="zh-TW" sz="1200" dirty="0">
                <a:latin typeface="Arial 標準體" charset="0"/>
                <a:ea typeface="Arial 標準體" charset="0"/>
              </a:rPr>
              <a:t> Light source brightness will decrease over time.</a:t>
            </a:r>
          </a:p>
        </p:txBody>
      </p:sp>
      <p:sp>
        <p:nvSpPr>
          <p:cNvPr id="41" name="圓角矩形 75">
            <a:extLst>
              <a:ext uri="{FF2B5EF4-FFF2-40B4-BE49-F238E27FC236}">
                <a16:creationId xmlns:a16="http://schemas.microsoft.com/office/drawing/2014/main" id="{DC786A84-A90E-420A-AF39-5F7EB381B9AF}"/>
              </a:ext>
            </a:extLst>
          </p:cNvPr>
          <p:cNvSpPr/>
          <p:nvPr/>
        </p:nvSpPr>
        <p:spPr>
          <a:xfrm>
            <a:off x="8386247" y="4109390"/>
            <a:ext cx="712374" cy="291013"/>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42" name="圓角矩形 76">
            <a:extLst>
              <a:ext uri="{FF2B5EF4-FFF2-40B4-BE49-F238E27FC236}">
                <a16:creationId xmlns:a16="http://schemas.microsoft.com/office/drawing/2014/main" id="{04793E0F-6A85-4DA3-8B60-5B8035C3F959}"/>
              </a:ext>
            </a:extLst>
          </p:cNvPr>
          <p:cNvSpPr/>
          <p:nvPr/>
        </p:nvSpPr>
        <p:spPr>
          <a:xfrm>
            <a:off x="9129832" y="4115796"/>
            <a:ext cx="712374" cy="291013"/>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43" name="圓角矩形 77">
            <a:extLst>
              <a:ext uri="{FF2B5EF4-FFF2-40B4-BE49-F238E27FC236}">
                <a16:creationId xmlns:a16="http://schemas.microsoft.com/office/drawing/2014/main" id="{33409285-6378-4C5B-86B6-6C6E5DA5F369}"/>
              </a:ext>
            </a:extLst>
          </p:cNvPr>
          <p:cNvSpPr/>
          <p:nvPr/>
        </p:nvSpPr>
        <p:spPr>
          <a:xfrm>
            <a:off x="9881913" y="4115796"/>
            <a:ext cx="712374" cy="291013"/>
          </a:xfrm>
          <a:prstGeom prst="roundRect">
            <a:avLst/>
          </a:prstGeom>
          <a:gradFill>
            <a:gsLst>
              <a:gs pos="0">
                <a:srgbClr val="00B0F0"/>
              </a:gs>
              <a:gs pos="53000">
                <a:srgbClr val="0070C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zh-TW" altLang="en-US" sz="1000" dirty="0">
              <a:latin typeface="+mj-lt"/>
              <a:ea typeface="Arial 標準體" charset="0"/>
            </a:endParaRPr>
          </a:p>
        </p:txBody>
      </p:sp>
      <p:sp>
        <p:nvSpPr>
          <p:cNvPr id="48" name="矩形 82">
            <a:extLst>
              <a:ext uri="{FF2B5EF4-FFF2-40B4-BE49-F238E27FC236}">
                <a16:creationId xmlns:a16="http://schemas.microsoft.com/office/drawing/2014/main" id="{2FB49ED4-6D6F-41E8-A57A-342DE06B6AAC}"/>
              </a:ext>
            </a:extLst>
          </p:cNvPr>
          <p:cNvSpPr/>
          <p:nvPr/>
        </p:nvSpPr>
        <p:spPr>
          <a:xfrm>
            <a:off x="8460110" y="4113079"/>
            <a:ext cx="685107" cy="30777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49" name="矩形 13">
            <a:extLst>
              <a:ext uri="{FF2B5EF4-FFF2-40B4-BE49-F238E27FC236}">
                <a16:creationId xmlns:a16="http://schemas.microsoft.com/office/drawing/2014/main" id="{648AC9DE-1EA0-4CB5-8840-EE83EB336F82}"/>
              </a:ext>
            </a:extLst>
          </p:cNvPr>
          <p:cNvSpPr/>
          <p:nvPr/>
        </p:nvSpPr>
        <p:spPr>
          <a:xfrm>
            <a:off x="9202883" y="4120296"/>
            <a:ext cx="685107" cy="30777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51" name="矩形 85">
            <a:extLst>
              <a:ext uri="{FF2B5EF4-FFF2-40B4-BE49-F238E27FC236}">
                <a16:creationId xmlns:a16="http://schemas.microsoft.com/office/drawing/2014/main" id="{69A92A2F-32AD-4230-876F-EAF4F60B4BCF}"/>
              </a:ext>
            </a:extLst>
          </p:cNvPr>
          <p:cNvSpPr/>
          <p:nvPr/>
        </p:nvSpPr>
        <p:spPr>
          <a:xfrm>
            <a:off x="9954152" y="4119485"/>
            <a:ext cx="685107" cy="307777"/>
          </a:xfrm>
          <a:prstGeom prst="rect">
            <a:avLst/>
          </a:prstGeom>
        </p:spPr>
        <p:txBody>
          <a:bodyPr wrap="square" lIns="36000" tIns="0" rIns="36000" bIns="0">
            <a:spAutoFit/>
          </a:bodyPr>
          <a:lstStyle/>
          <a:p>
            <a:r>
              <a:rPr lang="en-US" altLang="zh-TW" sz="1000" dirty="0">
                <a:solidFill>
                  <a:schemeClr val="bg1"/>
                </a:solidFill>
                <a:latin typeface="+mj-lt"/>
                <a:ea typeface="Arial 標準體" charset="0"/>
                <a:cs typeface="Arial 標準體" charset="0"/>
              </a:rPr>
              <a:t>3,000 hours</a:t>
            </a:r>
            <a:endParaRPr lang="zh-TW" altLang="en-US" sz="1000" dirty="0">
              <a:solidFill>
                <a:schemeClr val="bg1"/>
              </a:solidFill>
              <a:latin typeface="+mj-lt"/>
              <a:ea typeface="Arial 標準體" charset="0"/>
            </a:endParaRPr>
          </a:p>
        </p:txBody>
      </p:sp>
      <p:sp>
        <p:nvSpPr>
          <p:cNvPr id="55" name="TextBox 4">
            <a:extLst>
              <a:ext uri="{FF2B5EF4-FFF2-40B4-BE49-F238E27FC236}">
                <a16:creationId xmlns:a16="http://schemas.microsoft.com/office/drawing/2014/main" id="{80572AC2-5DD4-4693-B14D-95E2AC4C7852}"/>
              </a:ext>
            </a:extLst>
          </p:cNvPr>
          <p:cNvSpPr txBox="1"/>
          <p:nvPr/>
        </p:nvSpPr>
        <p:spPr>
          <a:xfrm>
            <a:off x="194067" y="6009698"/>
            <a:ext cx="6523108" cy="461665"/>
          </a:xfrm>
          <a:prstGeom prst="rect">
            <a:avLst/>
          </a:prstGeom>
          <a:noFill/>
        </p:spPr>
        <p:txBody>
          <a:bodyPr wrap="square" rtlCol="0">
            <a:spAutoFit/>
          </a:bodyPr>
          <a:lstStyle/>
          <a:p>
            <a:r>
              <a:rPr lang="en-US" altLang="zh-TW" sz="1200" dirty="0">
                <a:latin typeface="Arial 標準體" charset="0"/>
                <a:ea typeface="Arial 標準體" charset="0"/>
              </a:rPr>
              <a:t>*30,000 hours operating in full brightness mode. At 30,000 hours, the light output will be approx. 50% of original brightness</a:t>
            </a:r>
          </a:p>
        </p:txBody>
      </p:sp>
    </p:spTree>
    <p:extLst>
      <p:ext uri="{BB962C8B-B14F-4D97-AF65-F5344CB8AC3E}">
        <p14:creationId xmlns:p14="http://schemas.microsoft.com/office/powerpoint/2010/main" val="324541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863763" y="1066800"/>
            <a:ext cx="2649185" cy="400110"/>
          </a:xfrm>
          <a:prstGeom prst="rect">
            <a:avLst/>
          </a:prstGeom>
          <a:noFill/>
        </p:spPr>
        <p:txBody>
          <a:bodyPr wrap="square" rtlCol="0">
            <a:spAutoFit/>
          </a:bodyPr>
          <a:lstStyle/>
          <a:p>
            <a:r>
              <a:rPr lang="en-US" altLang="zh-TW" sz="2000" dirty="0">
                <a:latin typeface="Arial 標準體" charset="0"/>
                <a:ea typeface="Arial 標準體" charset="0"/>
                <a:cs typeface="Arial" pitchFamily="34" charset="0"/>
              </a:rPr>
              <a:t>Big Zoom Range </a:t>
            </a:r>
          </a:p>
        </p:txBody>
      </p:sp>
      <p:sp>
        <p:nvSpPr>
          <p:cNvPr id="3" name="橢圓 18"/>
          <p:cNvSpPr/>
          <p:nvPr/>
        </p:nvSpPr>
        <p:spPr>
          <a:xfrm>
            <a:off x="613410" y="1171362"/>
            <a:ext cx="190982" cy="190982"/>
          </a:xfrm>
          <a:prstGeom prst="ellipse">
            <a:avLst/>
          </a:prstGeom>
          <a:gradFill>
            <a:gsLst>
              <a:gs pos="0">
                <a:schemeClr val="accent1">
                  <a:lumMod val="0"/>
                  <a:lumOff val="100000"/>
                </a:schemeClr>
              </a:gs>
              <a:gs pos="100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sp>
        <p:nvSpPr>
          <p:cNvPr id="4" name="TextBox 24"/>
          <p:cNvSpPr txBox="1"/>
          <p:nvPr/>
        </p:nvSpPr>
        <p:spPr>
          <a:xfrm>
            <a:off x="860611" y="1471635"/>
            <a:ext cx="5423523" cy="830997"/>
          </a:xfrm>
          <a:prstGeom prst="rect">
            <a:avLst/>
          </a:prstGeom>
          <a:noFill/>
        </p:spPr>
        <p:txBody>
          <a:bodyPr wrap="square" rtlCol="0">
            <a:spAutoFit/>
          </a:bodyPr>
          <a:lstStyle/>
          <a:p>
            <a:r>
              <a:rPr lang="en-US" altLang="zh-TW" sz="1200" dirty="0">
                <a:latin typeface="Arial 標準體" charset="0"/>
                <a:ea typeface="Arial 標準體" charset="0"/>
              </a:rPr>
              <a:t>A large zoom range enables multiple placement possibilities at a variety of distances from the projection screen. An advantage to this is that expensive interchangeable lens projectors can be substituted with a more cost effective solution whilst still retaining a diverse choice of positioning options.</a:t>
            </a:r>
          </a:p>
        </p:txBody>
      </p:sp>
      <p:grpSp>
        <p:nvGrpSpPr>
          <p:cNvPr id="11" name="群組 10"/>
          <p:cNvGrpSpPr/>
          <p:nvPr/>
        </p:nvGrpSpPr>
        <p:grpSpPr>
          <a:xfrm>
            <a:off x="1524000" y="3048000"/>
            <a:ext cx="3823451" cy="2140318"/>
            <a:chOff x="1958075" y="2627126"/>
            <a:chExt cx="2385326" cy="1335274"/>
          </a:xfrm>
        </p:grpSpPr>
        <p:sp>
          <p:nvSpPr>
            <p:cNvPr id="5" name="Rectangle 9"/>
            <p:cNvSpPr/>
            <p:nvPr/>
          </p:nvSpPr>
          <p:spPr>
            <a:xfrm>
              <a:off x="1962652" y="2627126"/>
              <a:ext cx="2373822" cy="1335274"/>
            </a:xfrm>
            <a:prstGeom prst="rect">
              <a:avLst/>
            </a:prstGeom>
            <a:noFill/>
            <a:ln w="15875" cap="rnd">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標準體" charset="0"/>
                <a:ea typeface="Arial 標準體" charset="0"/>
              </a:endParaRPr>
            </a:p>
          </p:txBody>
        </p:sp>
        <p:sp>
          <p:nvSpPr>
            <p:cNvPr id="6" name="TextBox 1"/>
            <p:cNvSpPr txBox="1"/>
            <p:nvPr/>
          </p:nvSpPr>
          <p:spPr>
            <a:xfrm>
              <a:off x="2489983" y="2904657"/>
              <a:ext cx="1179272" cy="748846"/>
            </a:xfrm>
            <a:prstGeom prst="rect">
              <a:avLst/>
            </a:prstGeom>
            <a:noFill/>
          </p:spPr>
          <p:txBody>
            <a:bodyPr wrap="none" rtlCol="0">
              <a:spAutoFit/>
            </a:bodyPr>
            <a:lstStyle/>
            <a:p>
              <a:r>
                <a:rPr lang="en-US" altLang="zh-TW" sz="7200" spc="-300" dirty="0">
                  <a:solidFill>
                    <a:srgbClr val="00B0F0"/>
                  </a:solidFill>
                  <a:latin typeface="Arial 標準體" charset="0"/>
                  <a:ea typeface="Arial 標準體" charset="0"/>
                </a:rPr>
                <a:t>1</a:t>
              </a:r>
              <a:r>
                <a:rPr lang="en-US" altLang="zh-TW" sz="7200" dirty="0">
                  <a:solidFill>
                    <a:srgbClr val="00B0F0"/>
                  </a:solidFill>
                  <a:latin typeface="Arial 標準體" charset="0"/>
                  <a:ea typeface="Arial 標準體" charset="0"/>
                </a:rPr>
                <a:t>.6x</a:t>
              </a:r>
              <a:endParaRPr lang="zh-TW" altLang="en-US" sz="7200" dirty="0">
                <a:solidFill>
                  <a:srgbClr val="00B0F0"/>
                </a:solidFill>
                <a:latin typeface="Arial 標準體" charset="0"/>
                <a:ea typeface="Arial 標準體" charset="0"/>
              </a:endParaRPr>
            </a:p>
          </p:txBody>
        </p:sp>
        <p:cxnSp>
          <p:nvCxnSpPr>
            <p:cNvPr id="7" name="直線箭頭接點 5"/>
            <p:cNvCxnSpPr/>
            <p:nvPr/>
          </p:nvCxnSpPr>
          <p:spPr>
            <a:xfrm flipV="1">
              <a:off x="3641074" y="2634053"/>
              <a:ext cx="702327" cy="393630"/>
            </a:xfrm>
            <a:prstGeom prst="straightConnector1">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箭頭接點 31"/>
            <p:cNvCxnSpPr/>
            <p:nvPr/>
          </p:nvCxnSpPr>
          <p:spPr>
            <a:xfrm flipH="1">
              <a:off x="1958075" y="3583542"/>
              <a:ext cx="664412" cy="371931"/>
            </a:xfrm>
            <a:prstGeom prst="straightConnector1">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14"/>
          <p:cNvSpPr txBox="1"/>
          <p:nvPr/>
        </p:nvSpPr>
        <p:spPr>
          <a:xfrm>
            <a:off x="6617844" y="1066800"/>
            <a:ext cx="3581400" cy="400110"/>
          </a:xfrm>
          <a:prstGeom prst="rect">
            <a:avLst/>
          </a:prstGeom>
          <a:noFill/>
        </p:spPr>
        <p:txBody>
          <a:bodyPr wrap="square" rtlCol="0">
            <a:spAutoFit/>
          </a:bodyPr>
          <a:lstStyle/>
          <a:p>
            <a:r>
              <a:rPr lang="fr-FR" altLang="zh-TW" sz="2000" dirty="0">
                <a:latin typeface="Arial 標準體" charset="0"/>
                <a:ea typeface="Arial 標準體" charset="0"/>
                <a:cs typeface="Arial" pitchFamily="34" charset="0"/>
              </a:rPr>
              <a:t>Vertical Lens Shift</a:t>
            </a:r>
          </a:p>
        </p:txBody>
      </p:sp>
      <p:sp>
        <p:nvSpPr>
          <p:cNvPr id="10" name="橢圓 20"/>
          <p:cNvSpPr/>
          <p:nvPr/>
        </p:nvSpPr>
        <p:spPr>
          <a:xfrm>
            <a:off x="6356724" y="1171364"/>
            <a:ext cx="190982" cy="190982"/>
          </a:xfrm>
          <a:prstGeom prst="ellipse">
            <a:avLst/>
          </a:prstGeom>
          <a:gradFill>
            <a:gsLst>
              <a:gs pos="0">
                <a:schemeClr val="accent1">
                  <a:lumMod val="0"/>
                  <a:lumOff val="100000"/>
                </a:schemeClr>
              </a:gs>
              <a:gs pos="100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Arial 標準體" charset="0"/>
              <a:ea typeface="Arial 標準體" charset="0"/>
            </a:endParaRPr>
          </a:p>
        </p:txBody>
      </p:sp>
      <p:sp>
        <p:nvSpPr>
          <p:cNvPr id="13" name="TextBox 22"/>
          <p:cNvSpPr txBox="1"/>
          <p:nvPr/>
        </p:nvSpPr>
        <p:spPr>
          <a:xfrm>
            <a:off x="6607737" y="1407145"/>
            <a:ext cx="4793128" cy="1200329"/>
          </a:xfrm>
          <a:prstGeom prst="rect">
            <a:avLst/>
          </a:prstGeom>
          <a:noFill/>
        </p:spPr>
        <p:txBody>
          <a:bodyPr wrap="square" rtlCol="0">
            <a:spAutoFit/>
          </a:bodyPr>
          <a:lstStyle/>
          <a:p>
            <a:r>
              <a:rPr lang="en-US" altLang="zh-TW" sz="1200" dirty="0">
                <a:latin typeface="Arial 標準體" charset="0"/>
                <a:ea typeface="Arial 標準體" charset="0"/>
              </a:rPr>
              <a:t>Simplify installation with lens shift, which provides a wide range of projector placement possibilities. </a:t>
            </a:r>
          </a:p>
          <a:p>
            <a:r>
              <a:rPr lang="en-US" altLang="zh-TW" sz="1200" dirty="0">
                <a:solidFill>
                  <a:srgbClr val="265B8B"/>
                </a:solidFill>
                <a:latin typeface="Arial 標準體" charset="0"/>
                <a:ea typeface="Arial 標準體" charset="0"/>
              </a:rPr>
              <a:t>Vertical lens shift : ZU506    8% (99%~107%)</a:t>
            </a:r>
          </a:p>
          <a:p>
            <a:r>
              <a:rPr lang="en-US" altLang="zh-TW" sz="1200" dirty="0">
                <a:solidFill>
                  <a:srgbClr val="265B8B"/>
                </a:solidFill>
                <a:latin typeface="Arial 標準體" charset="0"/>
                <a:ea typeface="Arial 標準體" charset="0"/>
              </a:rPr>
              <a:t>                              ZH506  15% (103%~118%)</a:t>
            </a:r>
          </a:p>
          <a:p>
            <a:endParaRPr lang="en-US" altLang="zh-TW" sz="1200" dirty="0">
              <a:solidFill>
                <a:srgbClr val="265B8B"/>
              </a:solidFill>
              <a:latin typeface="Arial 標準體" charset="0"/>
              <a:ea typeface="Arial 標準體" charset="0"/>
            </a:endParaRPr>
          </a:p>
          <a:p>
            <a:endParaRPr lang="en-US" altLang="zh-TW" sz="1200" dirty="0">
              <a:latin typeface="Arial 標準體" charset="0"/>
              <a:ea typeface="Arial 標準體" charset="0"/>
            </a:endParaRPr>
          </a:p>
        </p:txBody>
      </p:sp>
      <p:sp>
        <p:nvSpPr>
          <p:cNvPr id="15" name="Rectangle 2"/>
          <p:cNvSpPr txBox="1">
            <a:spLocks noChangeArrowheads="1"/>
          </p:cNvSpPr>
          <p:nvPr/>
        </p:nvSpPr>
        <p:spPr>
          <a:xfrm>
            <a:off x="503092" y="448842"/>
            <a:ext cx="6126308" cy="576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dirty="0">
                <a:solidFill>
                  <a:srgbClr val="313E47"/>
                </a:solidFill>
                <a:latin typeface="Arial 標準體" charset="0"/>
                <a:ea typeface="Arial 標準體" charset="0"/>
                <a:cs typeface="Arial" pitchFamily="34" charset="0"/>
              </a:rPr>
              <a:t>Precision Optics </a:t>
            </a:r>
            <a:r>
              <a:rPr lang="en-US" altLang="zh-TW" sz="1800" dirty="0">
                <a:solidFill>
                  <a:srgbClr val="313E47"/>
                </a:solidFill>
                <a:latin typeface="Arial 標準體" charset="0"/>
                <a:ea typeface="Arial 標準體" charset="0"/>
                <a:cs typeface="Arial" pitchFamily="34" charset="0"/>
              </a:rPr>
              <a:t>(ZU506 / ZH506)</a:t>
            </a:r>
            <a:endParaRPr lang="en-US" altLang="zh-TW" sz="1100" dirty="0">
              <a:solidFill>
                <a:srgbClr val="313E47"/>
              </a:solidFill>
              <a:latin typeface="Arial 標準體" charset="0"/>
              <a:ea typeface="Arial 標準體" charset="0"/>
              <a:cs typeface="Arial" pitchFamily="34" charset="0"/>
            </a:endParaRPr>
          </a:p>
          <a:p>
            <a:endParaRPr lang="en-GB" altLang="zh-TW" sz="2800" dirty="0">
              <a:solidFill>
                <a:srgbClr val="313E47"/>
              </a:solidFill>
              <a:latin typeface="Arial 標準體" charset="0"/>
              <a:ea typeface="Arial 標準體" charset="0"/>
              <a:cs typeface="Arial" pitchFamily="34" charset="0"/>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010401" y="2823163"/>
            <a:ext cx="3877826" cy="250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文字方塊 27"/>
          <p:cNvSpPr txBox="1"/>
          <p:nvPr/>
        </p:nvSpPr>
        <p:spPr>
          <a:xfrm>
            <a:off x="8126814" y="4087838"/>
            <a:ext cx="1645002" cy="338554"/>
          </a:xfrm>
          <a:prstGeom prst="rect">
            <a:avLst/>
          </a:prstGeom>
          <a:noFill/>
        </p:spPr>
        <p:txBody>
          <a:bodyPr wrap="none" rtlCol="0">
            <a:spAutoFit/>
          </a:bodyPr>
          <a:lstStyle/>
          <a:p>
            <a:pPr algn="ctr"/>
            <a:r>
              <a:rPr kumimoji="1" lang="en-US" altLang="zh-TW" sz="1600" dirty="0">
                <a:solidFill>
                  <a:srgbClr val="313E47"/>
                </a:solidFill>
                <a:latin typeface="Arial" charset="0"/>
                <a:ea typeface="Arial" charset="0"/>
                <a:cs typeface="Arial" charset="0"/>
              </a:rPr>
              <a:t>Lens shift range</a:t>
            </a:r>
            <a:endParaRPr kumimoji="1" lang="zh-TW" altLang="en-US" sz="1600" dirty="0">
              <a:solidFill>
                <a:srgbClr val="313E47"/>
              </a:solidFill>
              <a:latin typeface="Arial" charset="0"/>
              <a:ea typeface="Arial" charset="0"/>
              <a:cs typeface="Arial" charset="0"/>
            </a:endParaRPr>
          </a:p>
        </p:txBody>
      </p:sp>
      <p:sp>
        <p:nvSpPr>
          <p:cNvPr id="30" name="文字方塊 29"/>
          <p:cNvSpPr txBox="1"/>
          <p:nvPr/>
        </p:nvSpPr>
        <p:spPr>
          <a:xfrm>
            <a:off x="8587440" y="2829335"/>
            <a:ext cx="434129" cy="323072"/>
          </a:xfrm>
          <a:prstGeom prst="rect">
            <a:avLst/>
          </a:prstGeom>
          <a:noFill/>
        </p:spPr>
        <p:txBody>
          <a:bodyPr wrap="none" rtlCol="0">
            <a:spAutoFit/>
          </a:bodyPr>
          <a:lstStyle/>
          <a:p>
            <a:r>
              <a:rPr kumimoji="1" lang="en-US" altLang="zh-TW" sz="1200" dirty="0">
                <a:solidFill>
                  <a:srgbClr val="FF0000"/>
                </a:solidFill>
                <a:latin typeface="Arial" charset="0"/>
                <a:ea typeface="Arial" charset="0"/>
                <a:cs typeface="Arial" charset="0"/>
              </a:rPr>
              <a:t>V</a:t>
            </a:r>
            <a:r>
              <a:rPr kumimoji="1" lang="en-US" altLang="zh-TW" sz="1200" dirty="0">
                <a:latin typeface="Arial" charset="0"/>
                <a:ea typeface="Arial" charset="0"/>
                <a:cs typeface="Arial" charset="0"/>
              </a:rPr>
              <a:t>s</a:t>
            </a:r>
            <a:endParaRPr kumimoji="1" lang="zh-TW" altLang="en-US" sz="1200" dirty="0">
              <a:latin typeface="Arial" charset="0"/>
              <a:ea typeface="Arial" charset="0"/>
              <a:cs typeface="Arial" charset="0"/>
            </a:endParaRPr>
          </a:p>
        </p:txBody>
      </p:sp>
      <p:sp>
        <p:nvSpPr>
          <p:cNvPr id="16" name="矩形 15"/>
          <p:cNvSpPr/>
          <p:nvPr/>
        </p:nvSpPr>
        <p:spPr>
          <a:xfrm>
            <a:off x="9021569" y="2816423"/>
            <a:ext cx="2268313" cy="307777"/>
          </a:xfrm>
          <a:prstGeom prst="rect">
            <a:avLst/>
          </a:prstGeom>
        </p:spPr>
        <p:txBody>
          <a:bodyPr wrap="none">
            <a:spAutoFit/>
          </a:bodyPr>
          <a:lstStyle/>
          <a:p>
            <a:r>
              <a:rPr lang="en-US" altLang="zh-TW" sz="1400" dirty="0">
                <a:solidFill>
                  <a:srgbClr val="265B8B"/>
                </a:solidFill>
                <a:latin typeface="Arial" panose="020B0604020202020204" pitchFamily="34" charset="0"/>
                <a:ea typeface="Arial 標準體" charset="0"/>
                <a:cs typeface="Arial" panose="020B0604020202020204" pitchFamily="34" charset="0"/>
              </a:rPr>
              <a:t>WUXGA 8% ; 1080p 15% </a:t>
            </a:r>
            <a:endParaRPr lang="zh-TW"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770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14497</TotalTime>
  <Words>2091</Words>
  <Application>Microsoft Office PowerPoint</Application>
  <PresentationFormat>Widescreen</PresentationFormat>
  <Paragraphs>733</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Bold</vt:lpstr>
      <vt:lpstr>Arial 標準體</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Kelvin Yung 容君璞 (奧圖碼)</dc:creator>
  <cp:lastModifiedBy>Philip Watt</cp:lastModifiedBy>
  <cp:revision>654</cp:revision>
  <cp:lastPrinted>2016-08-23T08:09:13Z</cp:lastPrinted>
  <dcterms:created xsi:type="dcterms:W3CDTF">2016-07-13T07:59:52Z</dcterms:created>
  <dcterms:modified xsi:type="dcterms:W3CDTF">2019-02-14T09:34:53Z</dcterms:modified>
</cp:coreProperties>
</file>